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7" r:id="rId1"/>
  </p:sldMasterIdLst>
  <p:sldIdLst>
    <p:sldId id="287" r:id="rId2"/>
    <p:sldId id="257" r:id="rId3"/>
    <p:sldId id="259" r:id="rId4"/>
    <p:sldId id="260" r:id="rId5"/>
    <p:sldId id="261" r:id="rId6"/>
    <p:sldId id="286" r:id="rId7"/>
    <p:sldId id="271" r:id="rId8"/>
    <p:sldId id="289" r:id="rId9"/>
    <p:sldId id="274" r:id="rId10"/>
    <p:sldId id="275" r:id="rId11"/>
    <p:sldId id="276" r:id="rId12"/>
    <p:sldId id="277" r:id="rId13"/>
    <p:sldId id="278" r:id="rId14"/>
    <p:sldId id="279" r:id="rId15"/>
    <p:sldId id="280" r:id="rId16"/>
    <p:sldId id="281" r:id="rId17"/>
    <p:sldId id="282" r:id="rId18"/>
    <p:sldId id="283" r:id="rId19"/>
    <p:sldId id="284" r:id="rId20"/>
    <p:sldId id="290" r:id="rId21"/>
    <p:sldId id="273" r:id="rId22"/>
    <p:sldId id="288"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1" autoAdjust="0"/>
    <p:restoredTop sz="94684" autoAdjust="0"/>
  </p:normalViewPr>
  <p:slideViewPr>
    <p:cSldViewPr snapToGrid="0">
      <p:cViewPr>
        <p:scale>
          <a:sx n="80" d="100"/>
          <a:sy n="80" d="100"/>
        </p:scale>
        <p:origin x="555" y="123"/>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D187BE8-6AF3-47FC-A1DB-A63BCA0BDF20}" type="datetimeFigureOut">
              <a:rPr lang="en-IN" smtClean="0"/>
              <a:t>14-12-2022</a:t>
            </a:fld>
            <a:endParaRPr lang="en-IN"/>
          </a:p>
        </p:txBody>
      </p:sp>
      <p:sp>
        <p:nvSpPr>
          <p:cNvPr id="5" name="Footer Placeholder 4"/>
          <p:cNvSpPr>
            <a:spLocks noGrp="1"/>
          </p:cNvSpPr>
          <p:nvPr>
            <p:ph type="ftr" sz="quarter" idx="11"/>
          </p:nvPr>
        </p:nvSpPr>
        <p:spPr>
          <a:xfrm>
            <a:off x="2416500" y="329307"/>
            <a:ext cx="4973915" cy="309201"/>
          </a:xfrm>
        </p:spPr>
        <p:txBody>
          <a:bodyPr/>
          <a:lstStyle/>
          <a:p>
            <a:endParaRPr lang="en-IN"/>
          </a:p>
        </p:txBody>
      </p:sp>
      <p:sp>
        <p:nvSpPr>
          <p:cNvPr id="6" name="Slide Number Placeholder 5"/>
          <p:cNvSpPr>
            <a:spLocks noGrp="1"/>
          </p:cNvSpPr>
          <p:nvPr>
            <p:ph type="sldNum" sz="quarter" idx="12"/>
          </p:nvPr>
        </p:nvSpPr>
        <p:spPr>
          <a:xfrm>
            <a:off x="1437664" y="798973"/>
            <a:ext cx="811019" cy="503578"/>
          </a:xfrm>
        </p:spPr>
        <p:txBody>
          <a:bodyPr/>
          <a:lstStyle/>
          <a:p>
            <a:fld id="{233E6463-3782-414A-9972-976CAF16F790}" type="slidenum">
              <a:rPr lang="en-IN" smtClean="0"/>
              <a:t>‹#›</a:t>
            </a:fld>
            <a:endParaRPr lang="en-IN"/>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9703093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D187BE8-6AF3-47FC-A1DB-A63BCA0BDF20}" type="datetimeFigureOut">
              <a:rPr lang="en-IN" smtClean="0"/>
              <a:t>14-12-2022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33E6463-3782-414A-9972-976CAF16F790}" type="slidenum">
              <a:rPr lang="en-IN" smtClean="0"/>
              <a:t>‹#›</a:t>
            </a:fld>
            <a:endParaRPr lang="en-IN"/>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2878531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D187BE8-6AF3-47FC-A1DB-A63BCA0BDF20}" type="datetimeFigureOut">
              <a:rPr lang="en-IN" smtClean="0"/>
              <a:t>14-12-2022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33E6463-3782-414A-9972-976CAF16F790}" type="slidenum">
              <a:rPr lang="en-IN" smtClean="0"/>
              <a:t>‹#›</a:t>
            </a:fld>
            <a:endParaRPr lang="en-IN"/>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4605330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D187BE8-6AF3-47FC-A1DB-A63BCA0BDF20}" type="datetimeFigureOut">
              <a:rPr lang="en-IN" smtClean="0"/>
              <a:t>14-12-2022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33E6463-3782-414A-9972-976CAF16F790}" type="slidenum">
              <a:rPr lang="en-IN" smtClean="0"/>
              <a:t>‹#›</a:t>
            </a:fld>
            <a:endParaRPr lang="en-IN"/>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5757151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187BE8-6AF3-47FC-A1DB-A63BCA0BDF20}" type="datetimeFigureOut">
              <a:rPr lang="en-IN" smtClean="0"/>
              <a:t>14-12-2022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33E6463-3782-414A-9972-976CAF16F790}" type="slidenum">
              <a:rPr lang="en-IN" smtClean="0"/>
              <a:t>‹#›</a:t>
            </a:fld>
            <a:endParaRPr lang="en-IN"/>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974363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D187BE8-6AF3-47FC-A1DB-A63BCA0BDF20}" type="datetimeFigureOut">
              <a:rPr lang="en-IN" smtClean="0"/>
              <a:t>14-12-2022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33E6463-3782-414A-9972-976CAF16F790}" type="slidenum">
              <a:rPr lang="en-IN" smtClean="0"/>
              <a:t>‹#›</a:t>
            </a:fld>
            <a:endParaRPr lang="en-IN"/>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0296491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D187BE8-6AF3-47FC-A1DB-A63BCA0BDF20}" type="datetimeFigureOut">
              <a:rPr lang="en-IN" smtClean="0"/>
              <a:t>14-12-2022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233E6463-3782-414A-9972-976CAF16F790}" type="slidenum">
              <a:rPr lang="en-IN" smtClean="0"/>
              <a:t>‹#›</a:t>
            </a:fld>
            <a:endParaRPr lang="en-IN"/>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2466006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D187BE8-6AF3-47FC-A1DB-A63BCA0BDF20}" type="datetimeFigureOut">
              <a:rPr lang="en-IN" smtClean="0"/>
              <a:t>14-12-2022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233E6463-3782-414A-9972-976CAF16F790}" type="slidenum">
              <a:rPr lang="en-IN" smtClean="0"/>
              <a:t>‹#›</a:t>
            </a:fld>
            <a:endParaRPr lang="en-IN"/>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4688817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D187BE8-6AF3-47FC-A1DB-A63BCA0BDF20}" type="datetimeFigureOut">
              <a:rPr lang="en-IN" smtClean="0"/>
              <a:t>14-12-2022</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233E6463-3782-414A-9972-976CAF16F790}" type="slidenum">
              <a:rPr lang="en-IN" smtClean="0"/>
              <a:t>‹#›</a:t>
            </a:fld>
            <a:endParaRPr lang="en-IN"/>
          </a:p>
        </p:txBody>
      </p:sp>
    </p:spTree>
    <p:extLst>
      <p:ext uri="{BB962C8B-B14F-4D97-AF65-F5344CB8AC3E}">
        <p14:creationId xmlns:p14="http://schemas.microsoft.com/office/powerpoint/2010/main" val="11048416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D187BE8-6AF3-47FC-A1DB-A63BCA0BDF20}" type="datetimeFigureOut">
              <a:rPr lang="en-IN" smtClean="0"/>
              <a:t>14-12-2022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33E6463-3782-414A-9972-976CAF16F790}" type="slidenum">
              <a:rPr lang="en-IN" smtClean="0"/>
              <a:t>‹#›</a:t>
            </a:fld>
            <a:endParaRPr lang="en-IN"/>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2538947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9D187BE8-6AF3-47FC-A1DB-A63BCA0BDF20}" type="datetimeFigureOut">
              <a:rPr lang="en-IN" smtClean="0"/>
              <a:t>14-12-2022</a:t>
            </a:fld>
            <a:endParaRPr lang="en-IN"/>
          </a:p>
        </p:txBody>
      </p:sp>
      <p:sp>
        <p:nvSpPr>
          <p:cNvPr id="6" name="Footer Placeholder 5"/>
          <p:cNvSpPr>
            <a:spLocks noGrp="1"/>
          </p:cNvSpPr>
          <p:nvPr>
            <p:ph type="ftr" sz="quarter" idx="11"/>
          </p:nvPr>
        </p:nvSpPr>
        <p:spPr>
          <a:xfrm>
            <a:off x="1447382" y="318640"/>
            <a:ext cx="5541004" cy="320931"/>
          </a:xfrm>
        </p:spPr>
        <p:txBody>
          <a:bodyPr/>
          <a:lstStyle/>
          <a:p>
            <a:endParaRPr lang="en-IN"/>
          </a:p>
        </p:txBody>
      </p:sp>
      <p:sp>
        <p:nvSpPr>
          <p:cNvPr id="7" name="Slide Number Placeholder 6"/>
          <p:cNvSpPr>
            <a:spLocks noGrp="1"/>
          </p:cNvSpPr>
          <p:nvPr>
            <p:ph type="sldNum" sz="quarter" idx="12"/>
          </p:nvPr>
        </p:nvSpPr>
        <p:spPr/>
        <p:txBody>
          <a:bodyPr/>
          <a:lstStyle/>
          <a:p>
            <a:fld id="{233E6463-3782-414A-9972-976CAF16F790}" type="slidenum">
              <a:rPr lang="en-IN" smtClean="0"/>
              <a:t>‹#›</a:t>
            </a:fld>
            <a:endParaRPr lang="en-IN"/>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9893039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9D187BE8-6AF3-47FC-A1DB-A63BCA0BDF20}" type="datetimeFigureOut">
              <a:rPr lang="en-IN" smtClean="0"/>
              <a:t>14-12-2022</a:t>
            </a:fld>
            <a:endParaRPr lang="en-IN"/>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233E6463-3782-414A-9972-976CAF16F790}" type="slidenum">
              <a:rPr lang="en-IN" smtClean="0"/>
              <a:t>‹#›</a:t>
            </a:fld>
            <a:endParaRPr lang="en-IN"/>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93162412"/>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127.0.0.1:8000/docs" TargetMode="Externa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hyperlink" Target="https://shorty-/"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hyperlink" Target="https://www.sqlalchemy.org/"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3776B76-3419-D4F0-BC9A-40CBF8F3302A}"/>
              </a:ext>
            </a:extLst>
          </p:cNvPr>
          <p:cNvSpPr/>
          <p:nvPr/>
        </p:nvSpPr>
        <p:spPr>
          <a:xfrm>
            <a:off x="-141513" y="-260402"/>
            <a:ext cx="12333514" cy="6193972"/>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2" name="Title 1">
            <a:extLst>
              <a:ext uri="{FF2B5EF4-FFF2-40B4-BE49-F238E27FC236}">
                <a16:creationId xmlns:a16="http://schemas.microsoft.com/office/drawing/2014/main" id="{EBAB5AAD-F74B-35EA-C8DA-A971E329DCD3}"/>
              </a:ext>
            </a:extLst>
          </p:cNvPr>
          <p:cNvSpPr>
            <a:spLocks noGrp="1"/>
          </p:cNvSpPr>
          <p:nvPr>
            <p:ph type="ctrTitle"/>
          </p:nvPr>
        </p:nvSpPr>
        <p:spPr>
          <a:xfrm>
            <a:off x="1822284" y="157842"/>
            <a:ext cx="8547432" cy="703943"/>
          </a:xfrm>
        </p:spPr>
        <p:txBody>
          <a:bodyPr>
            <a:normAutofit fontScale="90000"/>
          </a:bodyPr>
          <a:lstStyle/>
          <a:p>
            <a:r>
              <a:rPr lang="en-IN" sz="2400" b="1" dirty="0">
                <a:latin typeface="Times New Roman" panose="02020603050405020304" pitchFamily="18" charset="0"/>
                <a:cs typeface="Times New Roman" panose="02020603050405020304" pitchFamily="18" charset="0"/>
              </a:rPr>
              <a:t>University institute of technology, </a:t>
            </a:r>
            <a:r>
              <a:rPr lang="en-IN" sz="2400" b="1" dirty="0" err="1">
                <a:latin typeface="Times New Roman" panose="02020603050405020304" pitchFamily="18" charset="0"/>
                <a:cs typeface="Times New Roman" panose="02020603050405020304" pitchFamily="18" charset="0"/>
              </a:rPr>
              <a:t>Rgpv</a:t>
            </a:r>
            <a:r>
              <a:rPr lang="en-IN" sz="2400" b="1" dirty="0">
                <a:latin typeface="Times New Roman" panose="02020603050405020304" pitchFamily="18" charset="0"/>
                <a:cs typeface="Times New Roman" panose="02020603050405020304" pitchFamily="18" charset="0"/>
              </a:rPr>
              <a:t>, Bhopal</a:t>
            </a:r>
          </a:p>
        </p:txBody>
      </p:sp>
      <p:sp>
        <p:nvSpPr>
          <p:cNvPr id="5" name="TextBox 4">
            <a:extLst>
              <a:ext uri="{FF2B5EF4-FFF2-40B4-BE49-F238E27FC236}">
                <a16:creationId xmlns:a16="http://schemas.microsoft.com/office/drawing/2014/main" id="{0B1B7510-A09D-F88A-AB39-C4F168279EE6}"/>
              </a:ext>
            </a:extLst>
          </p:cNvPr>
          <p:cNvSpPr txBox="1"/>
          <p:nvPr/>
        </p:nvSpPr>
        <p:spPr>
          <a:xfrm>
            <a:off x="1822284" y="1524000"/>
            <a:ext cx="8785845" cy="4022271"/>
          </a:xfrm>
          <a:prstGeom prst="rect">
            <a:avLst/>
          </a:prstGeom>
          <a:noFill/>
        </p:spPr>
        <p:txBody>
          <a:bodyPr wrap="square" rtlCol="0">
            <a:spAutoFit/>
          </a:bodyPr>
          <a:lstStyle/>
          <a:p>
            <a:pPr algn="ctr"/>
            <a:r>
              <a:rPr lang="en-IN" sz="1800" dirty="0">
                <a:latin typeface="Times New Roman" panose="02020603050405020304" pitchFamily="18" charset="0"/>
                <a:cs typeface="Times New Roman" panose="02020603050405020304" pitchFamily="18" charset="0"/>
              </a:rPr>
              <a:t>( MINOR PROJECT REPORT)</a:t>
            </a:r>
            <a:br>
              <a:rPr lang="en-IN" sz="1800" dirty="0">
                <a:latin typeface="Times New Roman" panose="02020603050405020304" pitchFamily="18" charset="0"/>
                <a:cs typeface="Times New Roman" panose="02020603050405020304" pitchFamily="18" charset="0"/>
              </a:rPr>
            </a:br>
            <a:r>
              <a:rPr lang="en-IN" sz="1800" dirty="0">
                <a:latin typeface="Times New Roman" panose="02020603050405020304" pitchFamily="18" charset="0"/>
                <a:cs typeface="Times New Roman" panose="02020603050405020304" pitchFamily="18" charset="0"/>
              </a:rPr>
              <a:t>ON</a:t>
            </a:r>
            <a:br>
              <a:rPr lang="en-IN" sz="1800" dirty="0">
                <a:latin typeface="Times New Roman" panose="02020603050405020304" pitchFamily="18" charset="0"/>
                <a:cs typeface="Times New Roman" panose="02020603050405020304" pitchFamily="18" charset="0"/>
              </a:rPr>
            </a:br>
            <a:r>
              <a:rPr lang="en-IN" sz="1800" dirty="0">
                <a:latin typeface="Times New Roman" panose="02020603050405020304" pitchFamily="18" charset="0"/>
                <a:cs typeface="Times New Roman" panose="02020603050405020304" pitchFamily="18" charset="0"/>
              </a:rPr>
              <a:t>SUBMITTED BY</a:t>
            </a:r>
            <a:br>
              <a:rPr lang="en-IN" sz="1800" dirty="0">
                <a:latin typeface="Times New Roman" panose="02020603050405020304" pitchFamily="18" charset="0"/>
                <a:cs typeface="Times New Roman" panose="02020603050405020304" pitchFamily="18" charset="0"/>
              </a:rPr>
            </a:br>
            <a:br>
              <a:rPr lang="en-IN" sz="1800" dirty="0">
                <a:latin typeface="Times New Roman" panose="02020603050405020304" pitchFamily="18" charset="0"/>
                <a:cs typeface="Times New Roman" panose="02020603050405020304" pitchFamily="18" charset="0"/>
              </a:rPr>
            </a:br>
            <a:r>
              <a:rPr lang="en-IN" sz="1800" dirty="0">
                <a:latin typeface="Times New Roman" panose="02020603050405020304" pitchFamily="18" charset="0"/>
                <a:cs typeface="Times New Roman" panose="02020603050405020304" pitchFamily="18" charset="0"/>
              </a:rPr>
              <a:t>“SHUBHANJALI GUPTA(010CA211057)</a:t>
            </a:r>
            <a:br>
              <a:rPr lang="en-IN" sz="1800" dirty="0">
                <a:latin typeface="Times New Roman" panose="02020603050405020304" pitchFamily="18" charset="0"/>
                <a:cs typeface="Times New Roman" panose="02020603050405020304" pitchFamily="18" charset="0"/>
              </a:rPr>
            </a:br>
            <a:r>
              <a:rPr lang="en-IN" sz="1800" dirty="0">
                <a:latin typeface="Times New Roman" panose="02020603050405020304" pitchFamily="18" charset="0"/>
                <a:cs typeface="Times New Roman" panose="02020603050405020304" pitchFamily="18" charset="0"/>
              </a:rPr>
              <a:t>SARIKA SARATHE       (010CA211052)</a:t>
            </a:r>
            <a:br>
              <a:rPr lang="en-IN" sz="1800" dirty="0">
                <a:latin typeface="Times New Roman" panose="02020603050405020304" pitchFamily="18" charset="0"/>
                <a:cs typeface="Times New Roman" panose="02020603050405020304" pitchFamily="18" charset="0"/>
              </a:rPr>
            </a:br>
            <a:r>
              <a:rPr lang="en-IN" sz="1800" dirty="0">
                <a:latin typeface="Times New Roman" panose="02020603050405020304" pitchFamily="18" charset="0"/>
                <a:cs typeface="Times New Roman" panose="02020603050405020304" pitchFamily="18" charset="0"/>
              </a:rPr>
              <a:t>AISHWARYA SHAKYA (010CA21105)”</a:t>
            </a:r>
            <a:br>
              <a:rPr lang="en-IN" sz="1800" dirty="0">
                <a:latin typeface="Times New Roman" panose="02020603050405020304" pitchFamily="18" charset="0"/>
                <a:cs typeface="Times New Roman" panose="02020603050405020304" pitchFamily="18" charset="0"/>
              </a:rPr>
            </a:br>
            <a:br>
              <a:rPr lang="en-IN" sz="1800" dirty="0">
                <a:latin typeface="Times New Roman" panose="02020603050405020304" pitchFamily="18" charset="0"/>
                <a:cs typeface="Times New Roman" panose="02020603050405020304" pitchFamily="18" charset="0"/>
              </a:rPr>
            </a:br>
            <a:r>
              <a:rPr lang="en-IN" sz="1800" dirty="0">
                <a:latin typeface="Times New Roman" panose="02020603050405020304" pitchFamily="18" charset="0"/>
                <a:cs typeface="Times New Roman" panose="02020603050405020304" pitchFamily="18" charset="0"/>
              </a:rPr>
              <a:t>MCA 3</a:t>
            </a:r>
            <a:r>
              <a:rPr lang="en-IN" sz="1800" baseline="30000" dirty="0">
                <a:latin typeface="Times New Roman" panose="02020603050405020304" pitchFamily="18" charset="0"/>
                <a:cs typeface="Times New Roman" panose="02020603050405020304" pitchFamily="18" charset="0"/>
              </a:rPr>
              <a:t>rd</a:t>
            </a:r>
            <a:r>
              <a:rPr lang="en-IN" sz="1800" dirty="0">
                <a:latin typeface="Times New Roman" panose="02020603050405020304" pitchFamily="18" charset="0"/>
                <a:cs typeface="Times New Roman" panose="02020603050405020304" pitchFamily="18" charset="0"/>
              </a:rPr>
              <a:t> SEMESTER</a:t>
            </a:r>
            <a:r>
              <a:rPr lang="en-IN" sz="1800" dirty="0">
                <a:solidFill>
                  <a:srgbClr val="FF0000"/>
                </a:solidFill>
                <a:latin typeface="Times New Roman" panose="02020603050405020304" pitchFamily="18" charset="0"/>
                <a:cs typeface="Times New Roman" panose="02020603050405020304" pitchFamily="18" charset="0"/>
              </a:rPr>
              <a:t> </a:t>
            </a:r>
            <a:r>
              <a:rPr lang="en-IN" sz="1800" dirty="0">
                <a:latin typeface="Times New Roman" panose="02020603050405020304" pitchFamily="18" charset="0"/>
                <a:cs typeface="Times New Roman" panose="02020603050405020304" pitchFamily="18" charset="0"/>
              </a:rPr>
              <a:t>(Session:2022-23)</a:t>
            </a:r>
            <a:br>
              <a:rPr lang="en-IN" sz="1800" dirty="0">
                <a:latin typeface="Times New Roman" panose="02020603050405020304" pitchFamily="18" charset="0"/>
                <a:cs typeface="Times New Roman" panose="02020603050405020304" pitchFamily="18" charset="0"/>
              </a:rPr>
            </a:br>
            <a:br>
              <a:rPr lang="en-IN" sz="1800" dirty="0">
                <a:latin typeface="Times New Roman" panose="02020603050405020304" pitchFamily="18" charset="0"/>
                <a:cs typeface="Times New Roman" panose="02020603050405020304" pitchFamily="18" charset="0"/>
              </a:rPr>
            </a:br>
            <a:r>
              <a:rPr lang="en-IN" sz="1800" dirty="0">
                <a:latin typeface="Times New Roman" panose="02020603050405020304" pitchFamily="18" charset="0"/>
                <a:cs typeface="Times New Roman" panose="02020603050405020304" pitchFamily="18" charset="0"/>
              </a:rPr>
              <a:t>SUBMITTED TO</a:t>
            </a:r>
            <a:br>
              <a:rPr lang="en-IN" sz="1800" dirty="0">
                <a:latin typeface="Times New Roman" panose="02020603050405020304" pitchFamily="18" charset="0"/>
                <a:cs typeface="Times New Roman" panose="02020603050405020304" pitchFamily="18" charset="0"/>
              </a:rPr>
            </a:br>
            <a:r>
              <a:rPr lang="en-IN" sz="1800" dirty="0">
                <a:latin typeface="Times New Roman" panose="02020603050405020304" pitchFamily="18" charset="0"/>
                <a:cs typeface="Times New Roman" panose="02020603050405020304" pitchFamily="18" charset="0"/>
              </a:rPr>
              <a:t>Department of Computer Applications </a:t>
            </a:r>
            <a:br>
              <a:rPr lang="en-IN" sz="1800" dirty="0">
                <a:latin typeface="Times New Roman" panose="02020603050405020304" pitchFamily="18" charset="0"/>
                <a:cs typeface="Times New Roman" panose="02020603050405020304" pitchFamily="18" charset="0"/>
              </a:rPr>
            </a:br>
            <a:r>
              <a:rPr lang="en-IN" sz="1800" dirty="0">
                <a:latin typeface="Times New Roman" panose="02020603050405020304" pitchFamily="18" charset="0"/>
                <a:cs typeface="Times New Roman" panose="02020603050405020304" pitchFamily="18" charset="0"/>
              </a:rPr>
              <a:t>University Institute of Technology,RGPV,Bhopal(MP)</a:t>
            </a:r>
            <a:br>
              <a:rPr lang="en-IN" sz="1800" dirty="0">
                <a:latin typeface="Times New Roman" panose="02020603050405020304" pitchFamily="18" charset="0"/>
                <a:cs typeface="Times New Roman" panose="02020603050405020304" pitchFamily="18" charset="0"/>
              </a:rPr>
            </a:br>
            <a:endParaRPr lang="en-IN" sz="1800" dirty="0">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B26C5019-A54A-ED23-6865-17D70078BA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1295" y="157842"/>
            <a:ext cx="1417762" cy="1529959"/>
          </a:xfrm>
          <a:prstGeom prst="rect">
            <a:avLst/>
          </a:prstGeom>
        </p:spPr>
      </p:pic>
    </p:spTree>
    <p:extLst>
      <p:ext uri="{BB962C8B-B14F-4D97-AF65-F5344CB8AC3E}">
        <p14:creationId xmlns:p14="http://schemas.microsoft.com/office/powerpoint/2010/main" val="18785143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BB2B2DB-AC96-F4A7-9A65-5511CE61340E}"/>
              </a:ext>
            </a:extLst>
          </p:cNvPr>
          <p:cNvSpPr>
            <a:spLocks noGrp="1"/>
          </p:cNvSpPr>
          <p:nvPr>
            <p:ph idx="1"/>
          </p:nvPr>
        </p:nvSpPr>
        <p:spPr/>
        <p:txBody>
          <a:bodyPr/>
          <a:lstStyle/>
          <a:p>
            <a:r>
              <a:rPr lang="en-IN" dirty="0"/>
              <a:t>As the name </a:t>
            </a:r>
            <a:r>
              <a:rPr lang="en-IN" dirty="0" err="1"/>
              <a:t>suggests,the</a:t>
            </a:r>
            <a:r>
              <a:rPr lang="en-IN" dirty="0"/>
              <a:t> validators library helps you validate values like email addresses, IP addresses.</a:t>
            </a:r>
          </a:p>
          <a:p>
            <a:r>
              <a:rPr lang="en-IN" dirty="0"/>
              <a:t>We will use validators to validate the URL that a user wants to shorten in your project.</a:t>
            </a:r>
          </a:p>
          <a:p>
            <a:endParaRPr lang="en-IN" dirty="0"/>
          </a:p>
        </p:txBody>
      </p:sp>
      <p:sp>
        <p:nvSpPr>
          <p:cNvPr id="4" name="Rectangle 1">
            <a:extLst>
              <a:ext uri="{FF2B5EF4-FFF2-40B4-BE49-F238E27FC236}">
                <a16:creationId xmlns:a16="http://schemas.microsoft.com/office/drawing/2014/main" id="{2BB931C1-B19E-6BDC-0D29-A69DB22142EA}"/>
              </a:ext>
            </a:extLst>
          </p:cNvPr>
          <p:cNvSpPr>
            <a:spLocks noGrp="1" noChangeArrowheads="1"/>
          </p:cNvSpPr>
          <p:nvPr>
            <p:ph type="title"/>
          </p:nvPr>
        </p:nvSpPr>
        <p:spPr bwMode="auto">
          <a:xfrm>
            <a:off x="1451579" y="1090609"/>
            <a:ext cx="9945351" cy="477054"/>
          </a:xfrm>
          <a:prstGeom prst="rect">
            <a:avLst/>
          </a:prstGeom>
          <a:solidFill>
            <a:srgbClr val="F6F6F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a:ln>
                  <a:noFill/>
                </a:ln>
                <a:solidFill>
                  <a:srgbClr val="8F5902"/>
                </a:solidFill>
                <a:effectLst/>
                <a:latin typeface="Consolas" panose="020B0609020204030204" pitchFamily="49" charset="0"/>
                <a:ea typeface="Times New Roman" panose="02020603050405020304" pitchFamily="18" charset="0"/>
                <a:cs typeface="Courier New" panose="02070309020205020404" pitchFamily="49" charset="0"/>
              </a:rPr>
              <a:t>(</a:t>
            </a:r>
            <a:r>
              <a:rPr kumimoji="0" lang="en-US" altLang="en-US" sz="2800" b="0" i="0" u="none" strike="noStrike" cap="none" normalizeH="0" baseline="0" dirty="0" err="1">
                <a:ln>
                  <a:noFill/>
                </a:ln>
                <a:solidFill>
                  <a:srgbClr val="8F5902"/>
                </a:solidFill>
                <a:effectLst/>
                <a:latin typeface="Consolas" panose="020B0609020204030204" pitchFamily="49" charset="0"/>
                <a:ea typeface="Times New Roman" panose="02020603050405020304" pitchFamily="18" charset="0"/>
                <a:cs typeface="Courier New" panose="02070309020205020404" pitchFamily="49" charset="0"/>
              </a:rPr>
              <a:t>venv</a:t>
            </a:r>
            <a:r>
              <a:rPr kumimoji="0" lang="en-US" altLang="en-US" sz="2800" b="0" i="0" u="none" strike="noStrike" cap="none" normalizeH="0" baseline="0" dirty="0">
                <a:ln>
                  <a:noFill/>
                </a:ln>
                <a:solidFill>
                  <a:srgbClr val="8F5902"/>
                </a:solidFill>
                <a:effectLst/>
                <a:latin typeface="Consolas" panose="020B0609020204030204" pitchFamily="49" charset="0"/>
                <a:ea typeface="Times New Roman" panose="02020603050405020304" pitchFamily="18" charset="0"/>
                <a:cs typeface="Courier New" panose="02070309020205020404" pitchFamily="49" charset="0"/>
              </a:rPr>
              <a:t>)</a:t>
            </a:r>
            <a:r>
              <a:rPr kumimoji="0" lang="en-US" altLang="en-US" sz="2800" b="0" i="0" u="none" strike="noStrike" cap="none" normalizeH="0" baseline="0" dirty="0">
                <a:ln>
                  <a:noFill/>
                </a:ln>
                <a:solidFill>
                  <a:srgbClr val="212529"/>
                </a:solidFill>
                <a:effectLst/>
                <a:latin typeface="Consolas" panose="020B0609020204030204" pitchFamily="49" charset="0"/>
                <a:ea typeface="Times New Roman" panose="02020603050405020304" pitchFamily="18" charset="0"/>
                <a:cs typeface="Courier New" panose="02070309020205020404" pitchFamily="49" charset="0"/>
              </a:rPr>
              <a:t> </a:t>
            </a:r>
            <a:r>
              <a:rPr kumimoji="0" lang="en-US" altLang="en-US" sz="2800" b="0" i="0" u="none" strike="noStrike" cap="none" normalizeH="0" baseline="0" dirty="0">
                <a:ln>
                  <a:noFill/>
                </a:ln>
                <a:solidFill>
                  <a:srgbClr val="8F5902"/>
                </a:solidFill>
                <a:effectLst/>
                <a:latin typeface="Consolas" panose="020B0609020204030204" pitchFamily="49" charset="0"/>
                <a:ea typeface="Times New Roman" panose="02020603050405020304" pitchFamily="18" charset="0"/>
                <a:cs typeface="Courier New" panose="02070309020205020404" pitchFamily="49" charset="0"/>
              </a:rPr>
              <a:t>$ </a:t>
            </a:r>
            <a:r>
              <a:rPr kumimoji="0" lang="en-US" altLang="en-US" sz="2800" b="0" i="0" u="none" strike="noStrike" cap="none" normalizeH="0" baseline="0" dirty="0">
                <a:ln>
                  <a:noFill/>
                </a:ln>
                <a:solidFill>
                  <a:srgbClr val="212529"/>
                </a:solidFill>
                <a:effectLst/>
                <a:latin typeface="Consolas" panose="020B0609020204030204" pitchFamily="49" charset="0"/>
                <a:ea typeface="Times New Roman" panose="02020603050405020304" pitchFamily="18" charset="0"/>
                <a:cs typeface="Courier New" panose="02070309020205020404" pitchFamily="49" charset="0"/>
              </a:rPr>
              <a:t>python -m pip install </a:t>
            </a:r>
            <a:r>
              <a:rPr kumimoji="0" lang="en-US" altLang="en-US" sz="2800" b="0" i="0" u="none" strike="noStrike" cap="none" normalizeH="0" baseline="0" dirty="0">
                <a:ln>
                  <a:noFill/>
                </a:ln>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validators</a:t>
            </a:r>
            <a:r>
              <a:rPr kumimoji="0" lang="en-US" altLang="en-US" sz="2800" b="0" i="0" u="none" strike="noStrike" cap="none" normalizeH="0" baseline="0" dirty="0">
                <a:ln>
                  <a:noFill/>
                </a:ln>
                <a:solidFill>
                  <a:srgbClr val="CE5C00"/>
                </a:solidFill>
                <a:effectLst/>
                <a:latin typeface="Consolas" panose="020B0609020204030204" pitchFamily="49" charset="0"/>
              </a:rPr>
              <a:t>==</a:t>
            </a:r>
            <a:r>
              <a:rPr kumimoji="0" lang="en-US" altLang="en-US" sz="2800" b="0" i="0" u="none" strike="noStrike" cap="none" normalizeH="0" baseline="0" dirty="0">
                <a:ln>
                  <a:noFill/>
                </a:ln>
                <a:solidFill>
                  <a:srgbClr val="0000CF"/>
                </a:solidFill>
                <a:effectLst/>
                <a:latin typeface="Consolas" panose="020B0609020204030204" pitchFamily="49" charset="0"/>
                <a:ea typeface="Times New Roman" panose="02020603050405020304" pitchFamily="18" charset="0"/>
                <a:cs typeface="Courier New" panose="02070309020205020404" pitchFamily="49" charset="0"/>
              </a:rPr>
              <a:t>0</a:t>
            </a:r>
            <a:r>
              <a:rPr kumimoji="0" lang="en-US" altLang="en-US" sz="2800" b="0" i="0" u="none" strike="noStrike" cap="none" normalizeH="0" baseline="0" dirty="0">
                <a:ln>
                  <a:noFill/>
                </a:ln>
                <a:solidFill>
                  <a:srgbClr val="212529"/>
                </a:solidFill>
                <a:effectLst/>
                <a:latin typeface="Consolas" panose="020B0609020204030204" pitchFamily="49" charset="0"/>
                <a:ea typeface="Times New Roman" panose="02020603050405020304" pitchFamily="18" charset="0"/>
                <a:cs typeface="Courier New" panose="02070309020205020404" pitchFamily="49" charset="0"/>
              </a:rPr>
              <a:t>.18.2</a:t>
            </a:r>
            <a:r>
              <a:rPr kumimoji="0" lang="en-US" altLang="en-US" sz="2800" b="0" i="0" u="none" strike="noStrike" cap="none" normalizeH="0" baseline="0" dirty="0">
                <a:ln>
                  <a:noFill/>
                </a:ln>
                <a:solidFill>
                  <a:schemeClr val="tx1"/>
                </a:solidFill>
                <a:effectLst/>
              </a:rPr>
              <a:t> </a:t>
            </a:r>
            <a:endParaRPr kumimoji="0" lang="en-US" altLang="en-US" sz="2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9672249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FBCCDA-21F6-91F1-7EC4-342462195760}"/>
              </a:ext>
            </a:extLst>
          </p:cNvPr>
          <p:cNvSpPr>
            <a:spLocks noGrp="1"/>
          </p:cNvSpPr>
          <p:nvPr>
            <p:ph type="title"/>
          </p:nvPr>
        </p:nvSpPr>
        <p:spPr/>
        <p:txBody>
          <a:bodyPr/>
          <a:lstStyle/>
          <a:p>
            <a:r>
              <a:rPr lang="en-IN" b="1" dirty="0">
                <a:effectLst>
                  <a:outerShdw blurRad="38100" dist="38100" dir="2700000" algn="tl">
                    <a:srgbClr val="000000">
                      <a:alpha val="43137"/>
                    </a:srgbClr>
                  </a:outerShdw>
                </a:effectLst>
              </a:rPr>
              <a:t>Working of </a:t>
            </a:r>
            <a:r>
              <a:rPr lang="en-IN" b="1" dirty="0" err="1">
                <a:effectLst>
                  <a:outerShdw blurRad="38100" dist="38100" dir="2700000" algn="tl">
                    <a:srgbClr val="000000">
                      <a:alpha val="43137"/>
                    </a:srgbClr>
                  </a:outerShdw>
                </a:effectLst>
              </a:rPr>
              <a:t>url</a:t>
            </a:r>
            <a:r>
              <a:rPr lang="en-IN" b="1" dirty="0">
                <a:effectLst>
                  <a:outerShdw blurRad="38100" dist="38100" dir="2700000" algn="tl">
                    <a:srgbClr val="000000">
                      <a:alpha val="43137"/>
                    </a:srgbClr>
                  </a:outerShdw>
                </a:effectLst>
              </a:rPr>
              <a:t> </a:t>
            </a:r>
            <a:r>
              <a:rPr lang="en-IN" b="1" dirty="0" err="1">
                <a:effectLst>
                  <a:outerShdw blurRad="38100" dist="38100" dir="2700000" algn="tl">
                    <a:srgbClr val="000000">
                      <a:alpha val="43137"/>
                    </a:srgbClr>
                  </a:outerShdw>
                </a:effectLst>
              </a:rPr>
              <a:t>shortner</a:t>
            </a:r>
            <a:endParaRPr lang="en-IN" b="1" dirty="0">
              <a:effectLst>
                <a:outerShdw blurRad="38100" dist="38100" dir="2700000" algn="tl">
                  <a:srgbClr val="000000">
                    <a:alpha val="43137"/>
                  </a:srgbClr>
                </a:outerShdw>
              </a:effectLst>
            </a:endParaRPr>
          </a:p>
        </p:txBody>
      </p:sp>
      <p:sp>
        <p:nvSpPr>
          <p:cNvPr id="3" name="Content Placeholder 2">
            <a:extLst>
              <a:ext uri="{FF2B5EF4-FFF2-40B4-BE49-F238E27FC236}">
                <a16:creationId xmlns:a16="http://schemas.microsoft.com/office/drawing/2014/main" id="{7B36E71E-279F-1D50-0C3E-560EA31A4C65}"/>
              </a:ext>
            </a:extLst>
          </p:cNvPr>
          <p:cNvSpPr>
            <a:spLocks noGrp="1"/>
          </p:cNvSpPr>
          <p:nvPr>
            <p:ph idx="1"/>
          </p:nvPr>
        </p:nvSpPr>
        <p:spPr/>
        <p:txBody>
          <a:bodyPr/>
          <a:lstStyle/>
          <a:p>
            <a:r>
              <a:rPr lang="en-IN" dirty="0"/>
              <a:t>When you navigate to http://127.0.0.1:8000 in our browser, you’re sending a GET request to the root of your </a:t>
            </a:r>
            <a:r>
              <a:rPr lang="en-IN" dirty="0" err="1"/>
              <a:t>FastAPI</a:t>
            </a:r>
            <a:r>
              <a:rPr lang="en-IN" dirty="0"/>
              <a:t>. The response is the welcome message.</a:t>
            </a:r>
          </a:p>
        </p:txBody>
      </p:sp>
      <p:pic>
        <p:nvPicPr>
          <p:cNvPr id="5" name="Picture 4">
            <a:extLst>
              <a:ext uri="{FF2B5EF4-FFF2-40B4-BE49-F238E27FC236}">
                <a16:creationId xmlns:a16="http://schemas.microsoft.com/office/drawing/2014/main" id="{B5237CFE-CB3B-6606-A056-1CFE8E9B7B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05083" y="3006166"/>
            <a:ext cx="7181834" cy="3633010"/>
          </a:xfrm>
          <a:prstGeom prst="rect">
            <a:avLst/>
          </a:prstGeom>
        </p:spPr>
      </p:pic>
    </p:spTree>
    <p:extLst>
      <p:ext uri="{BB962C8B-B14F-4D97-AF65-F5344CB8AC3E}">
        <p14:creationId xmlns:p14="http://schemas.microsoft.com/office/powerpoint/2010/main" val="3610799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49A878-5298-2519-29D0-CE59C05A4AC1}"/>
              </a:ext>
            </a:extLst>
          </p:cNvPr>
          <p:cNvSpPr>
            <a:spLocks noGrp="1"/>
          </p:cNvSpPr>
          <p:nvPr>
            <p:ph type="title" idx="4294967295"/>
          </p:nvPr>
        </p:nvSpPr>
        <p:spPr>
          <a:xfrm>
            <a:off x="581025" y="1"/>
            <a:ext cx="11610975" cy="1854200"/>
          </a:xfrm>
        </p:spPr>
        <p:txBody>
          <a:bodyPr>
            <a:noAutofit/>
          </a:bodyPr>
          <a:lstStyle/>
          <a:p>
            <a:br>
              <a:rPr lang="en-US" sz="1800" cap="none" dirty="0">
                <a:solidFill>
                  <a:srgbClr val="222222"/>
                </a:solidFill>
                <a:effectLst/>
                <a:latin typeface="Segoe UI" panose="020B0502040204020203" pitchFamily="34" charset="0"/>
                <a:ea typeface="Calibri" panose="020F0502020204030204" pitchFamily="34" charset="0"/>
                <a:cs typeface="Mangal" panose="02040503050203030202" pitchFamily="18" charset="0"/>
              </a:rPr>
            </a:br>
            <a:br>
              <a:rPr lang="en-US" sz="1800" cap="none" dirty="0">
                <a:solidFill>
                  <a:srgbClr val="222222"/>
                </a:solidFill>
                <a:effectLst/>
                <a:latin typeface="Segoe UI" panose="020B0502040204020203" pitchFamily="34" charset="0"/>
                <a:ea typeface="Calibri" panose="020F0502020204030204" pitchFamily="34" charset="0"/>
                <a:cs typeface="Mangal" panose="02040503050203030202" pitchFamily="18" charset="0"/>
              </a:rPr>
            </a:br>
            <a:r>
              <a:rPr lang="en-US" sz="1800" cap="none" dirty="0">
                <a:solidFill>
                  <a:srgbClr val="222222"/>
                </a:solidFill>
                <a:latin typeface="Segoe UI" panose="020B0502040204020203" pitchFamily="34" charset="0"/>
                <a:ea typeface="Calibri" panose="020F0502020204030204" pitchFamily="34" charset="0"/>
                <a:cs typeface="Mangal" panose="02040503050203030202" pitchFamily="18" charset="0"/>
              </a:rPr>
              <a:t>O</a:t>
            </a:r>
            <a:r>
              <a:rPr lang="en-US" sz="1800" cap="none" dirty="0">
                <a:solidFill>
                  <a:srgbClr val="222222"/>
                </a:solidFill>
                <a:effectLst/>
                <a:latin typeface="Segoe UI" panose="020B0502040204020203" pitchFamily="34" charset="0"/>
                <a:ea typeface="Calibri" panose="020F0502020204030204" pitchFamily="34" charset="0"/>
                <a:cs typeface="Mangal" panose="02040503050203030202" pitchFamily="18" charset="0"/>
              </a:rPr>
              <a:t>ne great thing about </a:t>
            </a:r>
            <a:r>
              <a:rPr lang="en-US" sz="1800" cap="none" dirty="0" err="1">
                <a:solidFill>
                  <a:srgbClr val="222222"/>
                </a:solidFill>
                <a:effectLst/>
                <a:latin typeface="Segoe UI" panose="020B0502040204020203" pitchFamily="34" charset="0"/>
                <a:ea typeface="Calibri" panose="020F0502020204030204" pitchFamily="34" charset="0"/>
                <a:cs typeface="Mangal" panose="02040503050203030202" pitchFamily="18" charset="0"/>
              </a:rPr>
              <a:t>fastapi</a:t>
            </a:r>
            <a:r>
              <a:rPr lang="en-US" sz="1800" cap="none" dirty="0">
                <a:solidFill>
                  <a:srgbClr val="222222"/>
                </a:solidFill>
                <a:effectLst/>
                <a:latin typeface="Segoe UI" panose="020B0502040204020203" pitchFamily="34" charset="0"/>
                <a:ea typeface="Calibri" panose="020F0502020204030204" pitchFamily="34" charset="0"/>
                <a:cs typeface="Mangal" panose="02040503050203030202" pitchFamily="18" charset="0"/>
              </a:rPr>
              <a:t> is that the framework automatically creates documentation of your </a:t>
            </a:r>
            <a:r>
              <a:rPr lang="en-US" sz="1800" cap="none" dirty="0" err="1">
                <a:solidFill>
                  <a:srgbClr val="222222"/>
                </a:solidFill>
                <a:effectLst/>
                <a:latin typeface="Segoe UI" panose="020B0502040204020203" pitchFamily="34" charset="0"/>
                <a:ea typeface="Calibri" panose="020F0502020204030204" pitchFamily="34" charset="0"/>
                <a:cs typeface="Mangal" panose="02040503050203030202" pitchFamily="18" charset="0"/>
              </a:rPr>
              <a:t>api</a:t>
            </a:r>
            <a:r>
              <a:rPr lang="en-US" sz="1800" cap="none" dirty="0">
                <a:solidFill>
                  <a:srgbClr val="222222"/>
                </a:solidFill>
                <a:effectLst/>
                <a:latin typeface="Segoe UI" panose="020B0502040204020203" pitchFamily="34" charset="0"/>
                <a:ea typeface="Calibri" panose="020F0502020204030204" pitchFamily="34" charset="0"/>
                <a:cs typeface="Mangal" panose="02040503050203030202" pitchFamily="18" charset="0"/>
              </a:rPr>
              <a:t> endpoints for us.</a:t>
            </a:r>
            <a:br>
              <a:rPr lang="en-IN" sz="1800" cap="none" dirty="0">
                <a:effectLst/>
                <a:latin typeface="Calibri" panose="020F0502020204030204" pitchFamily="34" charset="0"/>
                <a:ea typeface="Calibri" panose="020F0502020204030204" pitchFamily="34" charset="0"/>
                <a:cs typeface="Mangal" panose="02040503050203030202" pitchFamily="18" charset="0"/>
              </a:rPr>
            </a:br>
            <a:endParaRPr lang="en-IN" cap="none" dirty="0"/>
          </a:p>
        </p:txBody>
      </p:sp>
      <p:sp>
        <p:nvSpPr>
          <p:cNvPr id="3" name="Content Placeholder 2">
            <a:extLst>
              <a:ext uri="{FF2B5EF4-FFF2-40B4-BE49-F238E27FC236}">
                <a16:creationId xmlns:a16="http://schemas.microsoft.com/office/drawing/2014/main" id="{0AE61450-694E-65A8-9843-448A1716484C}"/>
              </a:ext>
            </a:extLst>
          </p:cNvPr>
          <p:cNvSpPr>
            <a:spLocks noGrp="1"/>
          </p:cNvSpPr>
          <p:nvPr>
            <p:ph idx="4294967295"/>
          </p:nvPr>
        </p:nvSpPr>
        <p:spPr>
          <a:xfrm>
            <a:off x="509589" y="1133475"/>
            <a:ext cx="11682412" cy="4332288"/>
          </a:xfrm>
        </p:spPr>
        <p:txBody>
          <a:bodyPr/>
          <a:lstStyle/>
          <a:p>
            <a:r>
              <a:rPr lang="en-US" sz="1800" dirty="0">
                <a:solidFill>
                  <a:srgbClr val="222222"/>
                </a:solidFill>
                <a:effectLst/>
                <a:latin typeface="Segoe UI" panose="020B0502040204020203" pitchFamily="34" charset="0"/>
                <a:ea typeface="Calibri" panose="020F0502020204030204" pitchFamily="34" charset="0"/>
                <a:cs typeface="Mangal" panose="02040503050203030202" pitchFamily="18" charset="0"/>
              </a:rPr>
              <a:t>our browser at </a:t>
            </a:r>
            <a:r>
              <a:rPr lang="en-US" sz="1800" u="sng" dirty="0">
                <a:solidFill>
                  <a:srgbClr val="0000FF"/>
                </a:solidFill>
                <a:effectLst/>
                <a:latin typeface="Consolas" panose="020B0609020204030204" pitchFamily="49" charset="0"/>
                <a:ea typeface="Calibri" panose="020F0502020204030204" pitchFamily="34" charset="0"/>
                <a:cs typeface="Courier New" panose="02070309020205020404" pitchFamily="49" charset="0"/>
                <a:hlinkClick r:id="rId2"/>
              </a:rPr>
              <a:t>http://127.0.0.1:8000/docs</a:t>
            </a:r>
            <a:r>
              <a:rPr lang="en-US" sz="1800" dirty="0">
                <a:solidFill>
                  <a:srgbClr val="222222"/>
                </a:solidFill>
                <a:effectLst/>
                <a:latin typeface="Segoe UI" panose="020B0502040204020203" pitchFamily="34" charset="0"/>
                <a:ea typeface="Calibri" panose="020F0502020204030204" pitchFamily="34" charset="0"/>
                <a:cs typeface="Mangal" panose="02040503050203030202" pitchFamily="18" charset="0"/>
              </a:rPr>
              <a:t>:</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p>
            <a:endParaRPr lang="en-IN" dirty="0"/>
          </a:p>
        </p:txBody>
      </p:sp>
      <p:pic>
        <p:nvPicPr>
          <p:cNvPr id="5" name="Picture 4">
            <a:extLst>
              <a:ext uri="{FF2B5EF4-FFF2-40B4-BE49-F238E27FC236}">
                <a16:creationId xmlns:a16="http://schemas.microsoft.com/office/drawing/2014/main" id="{1167FFA0-4D58-98AD-56EB-F3C4041362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24455" y="1645687"/>
            <a:ext cx="8480612" cy="4028590"/>
          </a:xfrm>
          <a:prstGeom prst="rect">
            <a:avLst/>
          </a:prstGeom>
        </p:spPr>
      </p:pic>
    </p:spTree>
    <p:extLst>
      <p:ext uri="{BB962C8B-B14F-4D97-AF65-F5344CB8AC3E}">
        <p14:creationId xmlns:p14="http://schemas.microsoft.com/office/powerpoint/2010/main" val="4389224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8843402-D103-8B33-D7F9-1927A2A34F3E}"/>
              </a:ext>
            </a:extLst>
          </p:cNvPr>
          <p:cNvSpPr>
            <a:spLocks noGrp="1"/>
          </p:cNvSpPr>
          <p:nvPr>
            <p:ph idx="4294967295"/>
          </p:nvPr>
        </p:nvSpPr>
        <p:spPr>
          <a:xfrm>
            <a:off x="742951" y="366713"/>
            <a:ext cx="11449050" cy="5099050"/>
          </a:xfrm>
        </p:spPr>
        <p:txBody>
          <a:bodyPr/>
          <a:lstStyle/>
          <a:p>
            <a:pPr>
              <a:lnSpc>
                <a:spcPct val="115000"/>
              </a:lnSpc>
              <a:spcAft>
                <a:spcPts val="1000"/>
              </a:spcAft>
            </a:pPr>
            <a:r>
              <a:rPr lang="en-US" sz="1800" dirty="0">
                <a:effectLst/>
                <a:latin typeface="Calibri" panose="020F0502020204030204" pitchFamily="34" charset="0"/>
                <a:ea typeface="Calibri" panose="020F0502020204030204" pitchFamily="34" charset="0"/>
                <a:cs typeface="Mangal" panose="02040503050203030202" pitchFamily="18" charset="0"/>
              </a:rPr>
              <a:t>How to short </a:t>
            </a:r>
            <a:r>
              <a:rPr lang="en-US" sz="1800" dirty="0" err="1">
                <a:effectLst/>
                <a:latin typeface="Calibri" panose="020F0502020204030204" pitchFamily="34" charset="0"/>
                <a:ea typeface="Calibri" panose="020F0502020204030204" pitchFamily="34" charset="0"/>
                <a:cs typeface="Mangal" panose="02040503050203030202" pitchFamily="18" charset="0"/>
              </a:rPr>
              <a:t>url</a:t>
            </a:r>
            <a:r>
              <a:rPr lang="en-US" sz="1800" dirty="0">
                <a:effectLst/>
                <a:latin typeface="Calibri" panose="020F0502020204030204" pitchFamily="34" charset="0"/>
                <a:ea typeface="Calibri" panose="020F0502020204030204" pitchFamily="34" charset="0"/>
                <a:cs typeface="Mangal" panose="02040503050203030202" pitchFamily="18" charset="0"/>
              </a:rPr>
              <a:t> :</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p>
            <a:pPr>
              <a:lnSpc>
                <a:spcPct val="115000"/>
              </a:lnSpc>
              <a:spcAft>
                <a:spcPts val="1000"/>
              </a:spcAft>
            </a:pPr>
            <a:r>
              <a:rPr lang="en-US" sz="1800" dirty="0" err="1">
                <a:effectLst/>
                <a:latin typeface="Calibri" panose="020F0502020204030204" pitchFamily="34" charset="0"/>
                <a:ea typeface="Calibri" panose="020F0502020204030204" pitchFamily="34" charset="0"/>
                <a:cs typeface="Mangal" panose="02040503050203030202" pitchFamily="18" charset="0"/>
              </a:rPr>
              <a:t>Eg</a:t>
            </a:r>
            <a:r>
              <a:rPr lang="en-US" sz="1800" dirty="0">
                <a:effectLst/>
                <a:latin typeface="Calibri" panose="020F0502020204030204" pitchFamily="34" charset="0"/>
                <a:ea typeface="Calibri" panose="020F0502020204030204" pitchFamily="34" charset="0"/>
                <a:cs typeface="Mangal" panose="02040503050203030202" pitchFamily="18" charset="0"/>
              </a:rPr>
              <a:t> :</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p>
            <a:endParaRPr lang="en-IN" dirty="0"/>
          </a:p>
        </p:txBody>
      </p:sp>
      <p:pic>
        <p:nvPicPr>
          <p:cNvPr id="5" name="Picture 4">
            <a:extLst>
              <a:ext uri="{FF2B5EF4-FFF2-40B4-BE49-F238E27FC236}">
                <a16:creationId xmlns:a16="http://schemas.microsoft.com/office/drawing/2014/main" id="{86E3EDB8-35A2-5F94-849C-9469CFC362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72821" y="976442"/>
            <a:ext cx="8767481" cy="4489321"/>
          </a:xfrm>
          <a:prstGeom prst="rect">
            <a:avLst/>
          </a:prstGeom>
        </p:spPr>
      </p:pic>
    </p:spTree>
    <p:extLst>
      <p:ext uri="{BB962C8B-B14F-4D97-AF65-F5344CB8AC3E}">
        <p14:creationId xmlns:p14="http://schemas.microsoft.com/office/powerpoint/2010/main" val="37193370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E2D51-DBCA-143D-EF7E-0EE623439EA9}"/>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9BECFD18-1DA6-DC2A-E5EA-F1DE971AB357}"/>
              </a:ext>
            </a:extLst>
          </p:cNvPr>
          <p:cNvSpPr>
            <a:spLocks noGrp="1"/>
          </p:cNvSpPr>
          <p:nvPr>
            <p:ph idx="1"/>
          </p:nvPr>
        </p:nvSpPr>
        <p:spPr/>
        <p:txBody>
          <a:bodyPr/>
          <a:lstStyle/>
          <a:p>
            <a:endParaRPr lang="en-IN"/>
          </a:p>
        </p:txBody>
      </p:sp>
      <p:pic>
        <p:nvPicPr>
          <p:cNvPr id="4" name="Content Placeholder 8">
            <a:extLst>
              <a:ext uri="{FF2B5EF4-FFF2-40B4-BE49-F238E27FC236}">
                <a16:creationId xmlns:a16="http://schemas.microsoft.com/office/drawing/2014/main" id="{3F5EAD4A-B93F-63CA-A881-66E46E8C5C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9835" y="597647"/>
            <a:ext cx="11175999" cy="5354918"/>
          </a:xfrm>
          <a:prstGeom prst="rect">
            <a:avLst/>
          </a:prstGeom>
        </p:spPr>
      </p:pic>
    </p:spTree>
    <p:extLst>
      <p:ext uri="{BB962C8B-B14F-4D97-AF65-F5344CB8AC3E}">
        <p14:creationId xmlns:p14="http://schemas.microsoft.com/office/powerpoint/2010/main" val="40859756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261CF4A-66DB-43C0-BF6D-090A6611C78B}"/>
              </a:ext>
            </a:extLst>
          </p:cNvPr>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648586" y="184331"/>
            <a:ext cx="9145272" cy="5556069"/>
          </a:xfrm>
        </p:spPr>
      </p:pic>
    </p:spTree>
    <p:extLst>
      <p:ext uri="{BB962C8B-B14F-4D97-AF65-F5344CB8AC3E}">
        <p14:creationId xmlns:p14="http://schemas.microsoft.com/office/powerpoint/2010/main" val="31315786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D754AA-728A-363E-F087-4EBF971EDFDB}"/>
              </a:ext>
            </a:extLst>
          </p:cNvPr>
          <p:cNvSpPr>
            <a:spLocks noGrp="1"/>
          </p:cNvSpPr>
          <p:nvPr>
            <p:ph type="title"/>
          </p:nvPr>
        </p:nvSpPr>
        <p:spPr/>
        <p:txBody>
          <a:bodyPr/>
          <a:lstStyle/>
          <a:p>
            <a:r>
              <a:rPr lang="en-IN" b="1" dirty="0">
                <a:effectLst>
                  <a:outerShdw blurRad="38100" dist="38100" dir="2700000" algn="tl">
                    <a:srgbClr val="000000">
                      <a:alpha val="43137"/>
                    </a:srgbClr>
                  </a:outerShdw>
                </a:effectLst>
              </a:rPr>
              <a:t>FORWARD TO THE URL</a:t>
            </a:r>
          </a:p>
        </p:txBody>
      </p:sp>
      <p:pic>
        <p:nvPicPr>
          <p:cNvPr id="5" name="Content Placeholder 4">
            <a:extLst>
              <a:ext uri="{FF2B5EF4-FFF2-40B4-BE49-F238E27FC236}">
                <a16:creationId xmlns:a16="http://schemas.microsoft.com/office/drawing/2014/main" id="{95685A14-3A5E-5262-345E-A86B84204AE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51579" y="1785635"/>
            <a:ext cx="9604375" cy="4093767"/>
          </a:xfrm>
        </p:spPr>
      </p:pic>
    </p:spTree>
    <p:extLst>
      <p:ext uri="{BB962C8B-B14F-4D97-AF65-F5344CB8AC3E}">
        <p14:creationId xmlns:p14="http://schemas.microsoft.com/office/powerpoint/2010/main" val="31622205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EF761F-0881-718A-D1B6-548D60484336}"/>
              </a:ext>
            </a:extLst>
          </p:cNvPr>
          <p:cNvSpPr>
            <a:spLocks noGrp="1"/>
          </p:cNvSpPr>
          <p:nvPr>
            <p:ph type="title"/>
          </p:nvPr>
        </p:nvSpPr>
        <p:spPr/>
        <p:txBody>
          <a:bodyPr/>
          <a:lstStyle/>
          <a:p>
            <a:r>
              <a:rPr lang="en-IN" b="1" dirty="0">
                <a:effectLst>
                  <a:outerShdw blurRad="38100" dist="38100" dir="2700000" algn="tl">
                    <a:srgbClr val="000000">
                      <a:alpha val="43137"/>
                    </a:srgbClr>
                  </a:outerShdw>
                </a:effectLst>
              </a:rPr>
              <a:t>result</a:t>
            </a:r>
          </a:p>
        </p:txBody>
      </p:sp>
      <p:sp>
        <p:nvSpPr>
          <p:cNvPr id="3" name="Content Placeholder 2">
            <a:extLst>
              <a:ext uri="{FF2B5EF4-FFF2-40B4-BE49-F238E27FC236}">
                <a16:creationId xmlns:a16="http://schemas.microsoft.com/office/drawing/2014/main" id="{510B5202-1D71-04CA-13D6-465B478400FF}"/>
              </a:ext>
            </a:extLst>
          </p:cNvPr>
          <p:cNvSpPr>
            <a:spLocks noGrp="1"/>
          </p:cNvSpPr>
          <p:nvPr>
            <p:ph idx="1"/>
          </p:nvPr>
        </p:nvSpPr>
        <p:spPr/>
        <p:txBody>
          <a:bodyPr>
            <a:normAutofit fontScale="77500" lnSpcReduction="20000"/>
          </a:bodyPr>
          <a:lstStyle/>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r>
              <a:rPr lang="en-IN" dirty="0"/>
              <a:t>Once you’ve used the POST endpoint of our </a:t>
            </a:r>
            <a:r>
              <a:rPr lang="en-IN" dirty="0" err="1"/>
              <a:t>app,verify</a:t>
            </a:r>
            <a:r>
              <a:rPr lang="en-IN" dirty="0"/>
              <a:t> that the request created the database entries accordingly:</a:t>
            </a:r>
          </a:p>
        </p:txBody>
      </p:sp>
      <p:pic>
        <p:nvPicPr>
          <p:cNvPr id="6" name="Picture 5">
            <a:extLst>
              <a:ext uri="{FF2B5EF4-FFF2-40B4-BE49-F238E27FC236}">
                <a16:creationId xmlns:a16="http://schemas.microsoft.com/office/drawing/2014/main" id="{BF43668B-AC41-4A71-9922-853C69E152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4130" y="1553634"/>
            <a:ext cx="9787270" cy="3450613"/>
          </a:xfrm>
          <a:prstGeom prst="rect">
            <a:avLst/>
          </a:prstGeom>
        </p:spPr>
      </p:pic>
    </p:spTree>
    <p:extLst>
      <p:ext uri="{BB962C8B-B14F-4D97-AF65-F5344CB8AC3E}">
        <p14:creationId xmlns:p14="http://schemas.microsoft.com/office/powerpoint/2010/main" val="27536682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933DA05-718D-3D5B-FFC7-574FEEB1506A}"/>
              </a:ext>
            </a:extLst>
          </p:cNvPr>
          <p:cNvSpPr>
            <a:spLocks noGrp="1"/>
          </p:cNvSpPr>
          <p:nvPr>
            <p:ph idx="4294967295"/>
          </p:nvPr>
        </p:nvSpPr>
        <p:spPr>
          <a:xfrm>
            <a:off x="919717" y="1041991"/>
            <a:ext cx="11272284" cy="4423772"/>
          </a:xfrm>
        </p:spPr>
        <p:txBody>
          <a:bodyPr>
            <a:normAutofit/>
          </a:bodyPr>
          <a:lstStyle/>
          <a:p>
            <a:r>
              <a:rPr lang="en-IN" dirty="0"/>
              <a:t>1&gt;&gt;&gt;from </a:t>
            </a:r>
            <a:r>
              <a:rPr lang="en-IN" dirty="0" err="1"/>
              <a:t>shortener_app.database</a:t>
            </a:r>
            <a:r>
              <a:rPr lang="en-IN" dirty="0"/>
              <a:t> import </a:t>
            </a:r>
            <a:r>
              <a:rPr lang="en-IN" dirty="0" err="1"/>
              <a:t>sessionLocal</a:t>
            </a:r>
            <a:endParaRPr lang="en-IN" dirty="0"/>
          </a:p>
          <a:p>
            <a:r>
              <a:rPr lang="en-IN" dirty="0"/>
              <a:t>2Loading setting </a:t>
            </a:r>
            <a:r>
              <a:rPr lang="en-IN" dirty="0" err="1"/>
              <a:t>for:Development</a:t>
            </a:r>
            <a:r>
              <a:rPr lang="en-IN" dirty="0"/>
              <a:t> </a:t>
            </a:r>
          </a:p>
          <a:p>
            <a:r>
              <a:rPr lang="en-IN" dirty="0"/>
              <a:t>3&gt;&gt;&gt;</a:t>
            </a:r>
            <a:r>
              <a:rPr lang="en-IN" dirty="0" err="1"/>
              <a:t>db</a:t>
            </a:r>
            <a:r>
              <a:rPr lang="en-IN" dirty="0"/>
              <a:t>=</a:t>
            </a:r>
            <a:r>
              <a:rPr lang="en-IN" dirty="0" err="1"/>
              <a:t>SessionLocal</a:t>
            </a:r>
            <a:endParaRPr lang="en-IN" dirty="0"/>
          </a:p>
          <a:p>
            <a:r>
              <a:rPr lang="en-IN" dirty="0"/>
              <a:t>4</a:t>
            </a:r>
          </a:p>
          <a:p>
            <a:r>
              <a:rPr lang="en-IN" dirty="0"/>
              <a:t>5&gt;&gt;&gt;from </a:t>
            </a:r>
            <a:r>
              <a:rPr lang="en-IN" dirty="0" err="1"/>
              <a:t>shortener_app.models</a:t>
            </a:r>
            <a:r>
              <a:rPr lang="en-IN" dirty="0"/>
              <a:t> import URL</a:t>
            </a:r>
          </a:p>
          <a:p>
            <a:r>
              <a:rPr lang="en-IN" dirty="0"/>
              <a:t>6&gt;&gt;&gt;</a:t>
            </a:r>
            <a:r>
              <a:rPr lang="en-IN" dirty="0" err="1"/>
              <a:t>db.query</a:t>
            </a:r>
            <a:r>
              <a:rPr lang="en-IN" dirty="0"/>
              <a:t>(URL).all()</a:t>
            </a:r>
          </a:p>
          <a:p>
            <a:r>
              <a:rPr lang="en-IN" dirty="0"/>
              <a:t>[&lt;shortener_app.models.URL object at 0*104c65cc0&gt;,…..]</a:t>
            </a:r>
          </a:p>
          <a:p>
            <a:r>
              <a:rPr lang="en-IN" dirty="0"/>
              <a:t>With </a:t>
            </a:r>
            <a:r>
              <a:rPr lang="en-IN" dirty="0" err="1"/>
              <a:t>db.query</a:t>
            </a:r>
            <a:r>
              <a:rPr lang="en-IN" dirty="0"/>
              <a:t>(URL).all()you’re querying all entries of your URL table. In </a:t>
            </a:r>
            <a:r>
              <a:rPr lang="en-IN" dirty="0" err="1"/>
              <a:t>return,you</a:t>
            </a:r>
            <a:r>
              <a:rPr lang="en-IN" dirty="0"/>
              <a:t> get a list of all database </a:t>
            </a:r>
            <a:r>
              <a:rPr lang="en-IN" dirty="0" err="1"/>
              <a:t>entires</a:t>
            </a:r>
            <a:r>
              <a:rPr lang="en-IN" dirty="0"/>
              <a:t> that you created with the POST requests that you sent over to your API.</a:t>
            </a:r>
          </a:p>
        </p:txBody>
      </p:sp>
    </p:spTree>
    <p:extLst>
      <p:ext uri="{BB962C8B-B14F-4D97-AF65-F5344CB8AC3E}">
        <p14:creationId xmlns:p14="http://schemas.microsoft.com/office/powerpoint/2010/main" val="30417197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33982C-C20A-738D-0092-D81849576101}"/>
              </a:ext>
            </a:extLst>
          </p:cNvPr>
          <p:cNvSpPr>
            <a:spLocks noGrp="1"/>
          </p:cNvSpPr>
          <p:nvPr>
            <p:ph type="title"/>
          </p:nvPr>
        </p:nvSpPr>
        <p:spPr/>
        <p:txBody>
          <a:bodyPr/>
          <a:lstStyle/>
          <a:p>
            <a:r>
              <a:rPr lang="en-IN" b="1" dirty="0">
                <a:effectLst>
                  <a:outerShdw blurRad="38100" dist="38100" dir="2700000" algn="tl">
                    <a:srgbClr val="000000">
                      <a:alpha val="43137"/>
                    </a:srgbClr>
                  </a:outerShdw>
                </a:effectLst>
              </a:rPr>
              <a:t>SOME EXAMPLE:</a:t>
            </a:r>
          </a:p>
        </p:txBody>
      </p:sp>
      <p:pic>
        <p:nvPicPr>
          <p:cNvPr id="5" name="Content Placeholder 4">
            <a:extLst>
              <a:ext uri="{FF2B5EF4-FFF2-40B4-BE49-F238E27FC236}">
                <a16:creationId xmlns:a16="http://schemas.microsoft.com/office/drawing/2014/main" id="{D9462B4F-44A1-1F07-8E21-AB39EBB7A5E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926080" y="2132574"/>
            <a:ext cx="6857999" cy="4065467"/>
          </a:xfrm>
        </p:spPr>
      </p:pic>
    </p:spTree>
    <p:extLst>
      <p:ext uri="{BB962C8B-B14F-4D97-AF65-F5344CB8AC3E}">
        <p14:creationId xmlns:p14="http://schemas.microsoft.com/office/powerpoint/2010/main" val="11374936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53F947-8815-F25D-976E-8A772C6ECE92}"/>
              </a:ext>
            </a:extLst>
          </p:cNvPr>
          <p:cNvSpPr>
            <a:spLocks noGrp="1"/>
          </p:cNvSpPr>
          <p:nvPr>
            <p:ph type="title"/>
          </p:nvPr>
        </p:nvSpPr>
        <p:spPr/>
        <p:txBody>
          <a:bodyPr/>
          <a:lstStyle/>
          <a:p>
            <a:r>
              <a:rPr lang="en-IN" b="1" dirty="0">
                <a:effectLst>
                  <a:outerShdw blurRad="38100" dist="38100" dir="2700000" algn="tl">
                    <a:srgbClr val="000000">
                      <a:alpha val="43137"/>
                    </a:srgbClr>
                  </a:outerShdw>
                </a:effectLst>
              </a:rPr>
              <a:t>Content</a:t>
            </a:r>
            <a:r>
              <a:rPr lang="en-IN" dirty="0"/>
              <a:t> </a:t>
            </a:r>
          </a:p>
        </p:txBody>
      </p:sp>
      <p:sp>
        <p:nvSpPr>
          <p:cNvPr id="3" name="Content Placeholder 2">
            <a:extLst>
              <a:ext uri="{FF2B5EF4-FFF2-40B4-BE49-F238E27FC236}">
                <a16:creationId xmlns:a16="http://schemas.microsoft.com/office/drawing/2014/main" id="{42B6B5EC-E4B0-1C6E-A2CE-DF3EF82BF775}"/>
              </a:ext>
            </a:extLst>
          </p:cNvPr>
          <p:cNvSpPr>
            <a:spLocks noGrp="1"/>
          </p:cNvSpPr>
          <p:nvPr>
            <p:ph idx="1"/>
          </p:nvPr>
        </p:nvSpPr>
        <p:spPr/>
        <p:txBody>
          <a:bodyPr>
            <a:normAutofit/>
          </a:bodyPr>
          <a:lstStyle/>
          <a:p>
            <a:pPr>
              <a:buFont typeface="Wingdings" panose="05000000000000000000" pitchFamily="2" charset="2"/>
              <a:buChar char="q"/>
            </a:pPr>
            <a:r>
              <a:rPr lang="en-IN" dirty="0"/>
              <a:t>Introduction</a:t>
            </a:r>
          </a:p>
          <a:p>
            <a:pPr>
              <a:buFont typeface="Wingdings" panose="05000000000000000000" pitchFamily="2" charset="2"/>
              <a:buChar char="q"/>
            </a:pPr>
            <a:r>
              <a:rPr lang="en-IN" dirty="0"/>
              <a:t>Objectives</a:t>
            </a:r>
          </a:p>
          <a:p>
            <a:pPr>
              <a:buFont typeface="Wingdings" panose="05000000000000000000" pitchFamily="2" charset="2"/>
              <a:buChar char="q"/>
            </a:pPr>
            <a:r>
              <a:rPr lang="en-IN" dirty="0"/>
              <a:t>Tool and technologies</a:t>
            </a:r>
          </a:p>
          <a:p>
            <a:pPr>
              <a:buFont typeface="Wingdings" panose="05000000000000000000" pitchFamily="2" charset="2"/>
              <a:buChar char="q"/>
            </a:pPr>
            <a:r>
              <a:rPr lang="en-IN" dirty="0"/>
              <a:t>Project Overview</a:t>
            </a:r>
          </a:p>
          <a:p>
            <a:pPr>
              <a:buFont typeface="Wingdings" panose="05000000000000000000" pitchFamily="2" charset="2"/>
              <a:buChar char="q"/>
            </a:pPr>
            <a:r>
              <a:rPr lang="en-IN" dirty="0"/>
              <a:t>Future scope</a:t>
            </a:r>
            <a:br>
              <a:rPr lang="en-IN" dirty="0"/>
            </a:br>
            <a:endParaRPr lang="en-IN" dirty="0"/>
          </a:p>
          <a:p>
            <a:pPr marL="0" indent="0">
              <a:buNone/>
            </a:pPr>
            <a:endParaRPr lang="en-IN" dirty="0"/>
          </a:p>
          <a:p>
            <a:pPr marL="0" indent="0">
              <a:buNone/>
            </a:pPr>
            <a:endParaRPr lang="en-IN" dirty="0"/>
          </a:p>
        </p:txBody>
      </p:sp>
    </p:spTree>
    <p:extLst>
      <p:ext uri="{BB962C8B-B14F-4D97-AF65-F5344CB8AC3E}">
        <p14:creationId xmlns:p14="http://schemas.microsoft.com/office/powerpoint/2010/main" val="25636310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1D308E93-C6D1-C2CE-EE39-C9A6D18F819F}"/>
              </a:ext>
            </a:extLst>
          </p:cNvPr>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2699772" y="2079735"/>
            <a:ext cx="6880225" cy="3449638"/>
          </a:xfrm>
          <a:prstGeom prst="rect">
            <a:avLst/>
          </a:prstGeom>
        </p:spPr>
      </p:pic>
    </p:spTree>
    <p:extLst>
      <p:ext uri="{BB962C8B-B14F-4D97-AF65-F5344CB8AC3E}">
        <p14:creationId xmlns:p14="http://schemas.microsoft.com/office/powerpoint/2010/main" val="24662144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302216-15FD-A3D0-127C-BBCB754EAABC}"/>
              </a:ext>
            </a:extLst>
          </p:cNvPr>
          <p:cNvSpPr>
            <a:spLocks noGrp="1"/>
          </p:cNvSpPr>
          <p:nvPr>
            <p:ph type="title"/>
          </p:nvPr>
        </p:nvSpPr>
        <p:spPr>
          <a:xfrm>
            <a:off x="1451579" y="817219"/>
            <a:ext cx="9603275" cy="1049235"/>
          </a:xfrm>
        </p:spPr>
        <p:txBody>
          <a:bodyPr/>
          <a:lstStyle/>
          <a:p>
            <a:r>
              <a:rPr lang="en-IN" b="1" dirty="0">
                <a:effectLst>
                  <a:outerShdw blurRad="38100" dist="38100" dir="2700000" algn="tl">
                    <a:srgbClr val="000000">
                      <a:alpha val="43137"/>
                    </a:srgbClr>
                  </a:outerShdw>
                </a:effectLst>
              </a:rPr>
              <a:t>FUTURE SCOPE</a:t>
            </a:r>
          </a:p>
        </p:txBody>
      </p:sp>
      <p:sp>
        <p:nvSpPr>
          <p:cNvPr id="3" name="Content Placeholder 2">
            <a:extLst>
              <a:ext uri="{FF2B5EF4-FFF2-40B4-BE49-F238E27FC236}">
                <a16:creationId xmlns:a16="http://schemas.microsoft.com/office/drawing/2014/main" id="{16137D35-0393-BE3E-4A5F-371B5E32B036}"/>
              </a:ext>
            </a:extLst>
          </p:cNvPr>
          <p:cNvSpPr>
            <a:spLocks noGrp="1"/>
          </p:cNvSpPr>
          <p:nvPr>
            <p:ph idx="1"/>
          </p:nvPr>
        </p:nvSpPr>
        <p:spPr/>
        <p:txBody>
          <a:bodyPr>
            <a:normAutofit fontScale="85000" lnSpcReduction="10000"/>
          </a:bodyPr>
          <a:lstStyle/>
          <a:p>
            <a:pPr marL="514350" indent="-514350">
              <a:buFont typeface="+mj-lt"/>
              <a:buAutoNum type="romanUcPeriod"/>
            </a:pPr>
            <a:r>
              <a:rPr lang="en-US" dirty="0"/>
              <a:t>URL </a:t>
            </a:r>
            <a:r>
              <a:rPr lang="en-US" dirty="0" err="1"/>
              <a:t>shortcodes</a:t>
            </a:r>
            <a:r>
              <a:rPr lang="en-US" dirty="0"/>
              <a:t> mask the original web link and shorten it– This masking can help in a great way when we are trying to promote our brand in social media or sending in short messages. It helps in simplifying the content of a post by giving a shorter link that is easier to present and include in the content without creating clutter.  (inner image space)Sharing becomes much easier and simpler with a shorter URL that helps to save a lot of space while presenting info. It improves the presentation of information by manifolds as it removes the addition of long URLS to redirect the audience.</a:t>
            </a:r>
          </a:p>
          <a:p>
            <a:pPr marL="514350" indent="-514350">
              <a:buFont typeface="+mj-lt"/>
              <a:buAutoNum type="romanUcPeriod"/>
            </a:pPr>
            <a:r>
              <a:rPr lang="en-US" dirty="0"/>
              <a:t>URL shortening allows traffic monitoring– Using URL </a:t>
            </a:r>
            <a:r>
              <a:rPr lang="en-US" dirty="0" err="1"/>
              <a:t>shortners</a:t>
            </a:r>
            <a:r>
              <a:rPr lang="en-US" dirty="0"/>
              <a:t> allows a business to keep a track of how many visitors clicked on the link and how many were actually converted. Some URL shorteners allows to track the engagement and also to check the scrolls. This kind of information is of great value for a business to understand the effectiveness the content and marketing strategies.</a:t>
            </a:r>
            <a:endParaRPr lang="en-IN" dirty="0"/>
          </a:p>
        </p:txBody>
      </p:sp>
    </p:spTree>
    <p:extLst>
      <p:ext uri="{BB962C8B-B14F-4D97-AF65-F5344CB8AC3E}">
        <p14:creationId xmlns:p14="http://schemas.microsoft.com/office/powerpoint/2010/main" val="6731834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BF46D57-7FC4-E0CD-4AA4-CB5690E92F8C}"/>
              </a:ext>
            </a:extLst>
          </p:cNvPr>
          <p:cNvSpPr>
            <a:spLocks noGrp="1"/>
          </p:cNvSpPr>
          <p:nvPr>
            <p:ph idx="4294967295"/>
          </p:nvPr>
        </p:nvSpPr>
        <p:spPr>
          <a:xfrm>
            <a:off x="2587625" y="2016125"/>
            <a:ext cx="9604375" cy="3449638"/>
          </a:xfrm>
        </p:spPr>
        <p:txBody>
          <a:bodyPr>
            <a:normAutofit/>
          </a:bodyPr>
          <a:lstStyle/>
          <a:p>
            <a:pPr marL="0" indent="0">
              <a:buNone/>
            </a:pPr>
            <a:r>
              <a:rPr lang="en-IN" sz="6600" b="1" dirty="0">
                <a:effectLst>
                  <a:outerShdw blurRad="38100" dist="38100" dir="2700000" algn="tl">
                    <a:srgbClr val="000000">
                      <a:alpha val="43137"/>
                    </a:srgbClr>
                  </a:outerShdw>
                </a:effectLst>
              </a:rPr>
              <a:t>   Thank you </a:t>
            </a:r>
          </a:p>
        </p:txBody>
      </p:sp>
    </p:spTree>
    <p:extLst>
      <p:ext uri="{BB962C8B-B14F-4D97-AF65-F5344CB8AC3E}">
        <p14:creationId xmlns:p14="http://schemas.microsoft.com/office/powerpoint/2010/main" val="15587896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3F974A-8A21-56A0-978E-6646CAF2481D}"/>
              </a:ext>
            </a:extLst>
          </p:cNvPr>
          <p:cNvSpPr>
            <a:spLocks noGrp="1"/>
          </p:cNvSpPr>
          <p:nvPr>
            <p:ph type="title"/>
          </p:nvPr>
        </p:nvSpPr>
        <p:spPr/>
        <p:txBody>
          <a:bodyPr/>
          <a:lstStyle/>
          <a:p>
            <a:r>
              <a:rPr lang="en-IN" b="1" dirty="0">
                <a:effectLst>
                  <a:outerShdw blurRad="38100" dist="38100" dir="2700000" algn="tl">
                    <a:srgbClr val="000000">
                      <a:alpha val="43137"/>
                    </a:srgbClr>
                  </a:outerShdw>
                </a:effectLst>
              </a:rPr>
              <a:t>Introduction</a:t>
            </a:r>
            <a:br>
              <a:rPr lang="en-IN" dirty="0"/>
            </a:br>
            <a:endParaRPr lang="en-IN" dirty="0"/>
          </a:p>
        </p:txBody>
      </p:sp>
      <p:sp>
        <p:nvSpPr>
          <p:cNvPr id="3" name="Content Placeholder 2">
            <a:extLst>
              <a:ext uri="{FF2B5EF4-FFF2-40B4-BE49-F238E27FC236}">
                <a16:creationId xmlns:a16="http://schemas.microsoft.com/office/drawing/2014/main" id="{22E2904D-341F-E5A1-5C8A-9E9309117021}"/>
              </a:ext>
            </a:extLst>
          </p:cNvPr>
          <p:cNvSpPr>
            <a:spLocks noGrp="1"/>
          </p:cNvSpPr>
          <p:nvPr>
            <p:ph idx="1"/>
          </p:nvPr>
        </p:nvSpPr>
        <p:spPr/>
        <p:txBody>
          <a:bodyPr/>
          <a:lstStyle/>
          <a:p>
            <a:r>
              <a:rPr lang="en-IN" dirty="0"/>
              <a:t>URL shortening is a very common and widely used process </a:t>
            </a:r>
            <a:r>
              <a:rPr lang="en-IN" dirty="0" err="1"/>
              <a:t>nowdays</a:t>
            </a:r>
            <a:r>
              <a:rPr lang="en-IN" dirty="0"/>
              <a:t>. With the presence of social media networks where the text is required to fit in a restricted number of characters usually to 140 characters, therefore </a:t>
            </a:r>
            <a:r>
              <a:rPr lang="en-IN" dirty="0" err="1"/>
              <a:t>shorteninig</a:t>
            </a:r>
            <a:r>
              <a:rPr lang="en-IN" dirty="0"/>
              <a:t> of URLs became more and more crucial. </a:t>
            </a:r>
            <a:r>
              <a:rPr lang="en-IN" dirty="0" err="1"/>
              <a:t>So,to</a:t>
            </a:r>
            <a:r>
              <a:rPr lang="en-IN" dirty="0"/>
              <a:t> shorten the long URLs, a greater number of URL shortening service used. When somebody needs to shorten their unsightly long URL they go to a URL shortening service and submit the long URL intended to </a:t>
            </a:r>
            <a:r>
              <a:rPr lang="en-IN"/>
              <a:t>get shortened. </a:t>
            </a:r>
            <a:r>
              <a:rPr lang="en-IN" dirty="0"/>
              <a:t>These shortened URLs are not typically longer than 30 to 40 characters. These shortened URLs are then used instead of the long URLs to visit the respective websites.</a:t>
            </a:r>
          </a:p>
        </p:txBody>
      </p:sp>
    </p:spTree>
    <p:extLst>
      <p:ext uri="{BB962C8B-B14F-4D97-AF65-F5344CB8AC3E}">
        <p14:creationId xmlns:p14="http://schemas.microsoft.com/office/powerpoint/2010/main" val="32022848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871663-D625-FA26-8EFE-D544A38AF907}"/>
              </a:ext>
            </a:extLst>
          </p:cNvPr>
          <p:cNvSpPr>
            <a:spLocks noGrp="1"/>
          </p:cNvSpPr>
          <p:nvPr>
            <p:ph type="title"/>
          </p:nvPr>
        </p:nvSpPr>
        <p:spPr/>
        <p:txBody>
          <a:bodyPr/>
          <a:lstStyle/>
          <a:p>
            <a:r>
              <a:rPr lang="en-IN" b="1" dirty="0">
                <a:effectLst>
                  <a:outerShdw blurRad="38100" dist="38100" dir="2700000" algn="tl">
                    <a:srgbClr val="000000">
                      <a:alpha val="43137"/>
                    </a:srgbClr>
                  </a:outerShdw>
                </a:effectLst>
              </a:rPr>
              <a:t>Objective</a:t>
            </a:r>
            <a:r>
              <a:rPr lang="en-IN" dirty="0"/>
              <a:t> </a:t>
            </a:r>
          </a:p>
        </p:txBody>
      </p:sp>
      <p:sp>
        <p:nvSpPr>
          <p:cNvPr id="3" name="Content Placeholder 2">
            <a:extLst>
              <a:ext uri="{FF2B5EF4-FFF2-40B4-BE49-F238E27FC236}">
                <a16:creationId xmlns:a16="http://schemas.microsoft.com/office/drawing/2014/main" id="{3D23E688-2803-13E9-D675-AA18736FD969}"/>
              </a:ext>
            </a:extLst>
          </p:cNvPr>
          <p:cNvSpPr>
            <a:spLocks noGrp="1"/>
          </p:cNvSpPr>
          <p:nvPr>
            <p:ph idx="1"/>
          </p:nvPr>
        </p:nvSpPr>
        <p:spPr/>
        <p:txBody>
          <a:bodyPr>
            <a:normAutofit fontScale="92500" lnSpcReduction="10000"/>
          </a:bodyPr>
          <a:lstStyle/>
          <a:p>
            <a:r>
              <a:rPr lang="en-IN" dirty="0"/>
              <a:t>The application will allow users to enter a URL and an optional custom short id and generate a shorter version.</a:t>
            </a:r>
          </a:p>
          <a:p>
            <a:r>
              <a:rPr lang="en-IN" dirty="0"/>
              <a:t>Here’s what we’re going to build:</a:t>
            </a:r>
          </a:p>
          <a:p>
            <a:r>
              <a:rPr lang="en-IN" dirty="0"/>
              <a:t>The frontend of the application is not attractive, because the main focus of the project is building a backend project.</a:t>
            </a:r>
          </a:p>
          <a:p>
            <a:r>
              <a:rPr lang="en-IN" dirty="0"/>
              <a:t>Some sample shortened URLs are</a:t>
            </a:r>
          </a:p>
          <a:p>
            <a:r>
              <a:rPr lang="en-IN" dirty="0">
                <a:hlinkClick r:id="rId2"/>
              </a:rPr>
              <a:t>https://shorty-</a:t>
            </a:r>
            <a:endParaRPr lang="en-IN" dirty="0"/>
          </a:p>
          <a:p>
            <a:r>
              <a:rPr lang="en-US" sz="1800" dirty="0">
                <a:solidFill>
                  <a:srgbClr val="222222"/>
                </a:solidFill>
                <a:effectLst/>
                <a:latin typeface="Segoe UI" panose="020B0502040204020203" pitchFamily="34" charset="0"/>
                <a:ea typeface="Calibri" panose="020F0502020204030204" pitchFamily="34" charset="0"/>
                <a:cs typeface="Mangal" panose="020B0502040204020203" pitchFamily="18" charset="0"/>
              </a:rPr>
              <a:t>fully functional </a:t>
            </a:r>
            <a:r>
              <a:rPr lang="en-US" sz="1800" b="1" dirty="0">
                <a:solidFill>
                  <a:srgbClr val="222222"/>
                </a:solidFill>
                <a:effectLst/>
                <a:latin typeface="Segoe UI" panose="020B0502040204020203" pitchFamily="34" charset="0"/>
                <a:ea typeface="Calibri" panose="020F0502020204030204" pitchFamily="34" charset="0"/>
                <a:cs typeface="Mangal" panose="020B0502040204020203" pitchFamily="18" charset="0"/>
              </a:rPr>
              <a:t>API-driven web app</a:t>
            </a:r>
            <a:r>
              <a:rPr lang="en-US" sz="1800" dirty="0">
                <a:solidFill>
                  <a:srgbClr val="222222"/>
                </a:solidFill>
                <a:effectLst/>
                <a:latin typeface="Segoe UI" panose="020B0502040204020203" pitchFamily="34" charset="0"/>
                <a:ea typeface="Calibri" panose="020F0502020204030204" pitchFamily="34" charset="0"/>
                <a:cs typeface="Mangal" panose="020B0502040204020203" pitchFamily="18" charset="0"/>
              </a:rPr>
              <a:t> that creates shortened URLs that forward to target URLs.</a:t>
            </a:r>
            <a:endParaRPr lang="en-IN" sz="1800" dirty="0">
              <a:effectLst/>
              <a:latin typeface="Calibri" panose="020F0502020204030204" pitchFamily="34" charset="0"/>
              <a:ea typeface="Calibri" panose="020F0502020204030204" pitchFamily="34" charset="0"/>
              <a:cs typeface="Mangal" panose="020B0502040204020203" pitchFamily="18" charset="0"/>
            </a:endParaRPr>
          </a:p>
          <a:p>
            <a:endParaRPr lang="en-IN" dirty="0"/>
          </a:p>
        </p:txBody>
      </p:sp>
    </p:spTree>
    <p:extLst>
      <p:ext uri="{BB962C8B-B14F-4D97-AF65-F5344CB8AC3E}">
        <p14:creationId xmlns:p14="http://schemas.microsoft.com/office/powerpoint/2010/main" val="330527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F4225F-5CBC-1D11-6A0B-6FCACF92E607}"/>
              </a:ext>
            </a:extLst>
          </p:cNvPr>
          <p:cNvSpPr>
            <a:spLocks noGrp="1"/>
          </p:cNvSpPr>
          <p:nvPr>
            <p:ph type="title"/>
          </p:nvPr>
        </p:nvSpPr>
        <p:spPr/>
        <p:txBody>
          <a:bodyPr/>
          <a:lstStyle/>
          <a:p>
            <a:r>
              <a:rPr lang="en-IN" b="1" dirty="0">
                <a:effectLst>
                  <a:outerShdw blurRad="38100" dist="38100" dir="2700000" algn="tl">
                    <a:srgbClr val="000000">
                      <a:alpha val="43137"/>
                    </a:srgbClr>
                  </a:outerShdw>
                </a:effectLst>
              </a:rPr>
              <a:t>Tool  and technologies</a:t>
            </a:r>
          </a:p>
        </p:txBody>
      </p:sp>
      <p:sp>
        <p:nvSpPr>
          <p:cNvPr id="3" name="Content Placeholder 2">
            <a:extLst>
              <a:ext uri="{FF2B5EF4-FFF2-40B4-BE49-F238E27FC236}">
                <a16:creationId xmlns:a16="http://schemas.microsoft.com/office/drawing/2014/main" id="{96DCFFB9-7DCC-02C9-9839-5375B1065D51}"/>
              </a:ext>
            </a:extLst>
          </p:cNvPr>
          <p:cNvSpPr>
            <a:spLocks noGrp="1"/>
          </p:cNvSpPr>
          <p:nvPr>
            <p:ph idx="1"/>
          </p:nvPr>
        </p:nvSpPr>
        <p:spPr/>
        <p:txBody>
          <a:bodyPr/>
          <a:lstStyle/>
          <a:p>
            <a:pPr>
              <a:buFont typeface="Wingdings" panose="05000000000000000000" pitchFamily="2" charset="2"/>
              <a:buChar char="q"/>
            </a:pPr>
            <a:r>
              <a:rPr lang="en-IN" dirty="0"/>
              <a:t>Create a REST API with </a:t>
            </a:r>
            <a:r>
              <a:rPr lang="en-IN" dirty="0" err="1"/>
              <a:t>FastAPI</a:t>
            </a:r>
            <a:endParaRPr lang="en-IN" dirty="0"/>
          </a:p>
          <a:p>
            <a:pPr>
              <a:buFont typeface="Wingdings" panose="05000000000000000000" pitchFamily="2" charset="2"/>
              <a:buChar char="q"/>
            </a:pPr>
            <a:r>
              <a:rPr lang="en-IN" dirty="0"/>
              <a:t>Run a development web server with </a:t>
            </a:r>
            <a:r>
              <a:rPr lang="en-IN" dirty="0" err="1"/>
              <a:t>Uvicorn</a:t>
            </a:r>
            <a:endParaRPr lang="en-IN" dirty="0"/>
          </a:p>
          <a:p>
            <a:pPr>
              <a:buFont typeface="Wingdings" panose="05000000000000000000" pitchFamily="2" charset="2"/>
              <a:buChar char="q"/>
            </a:pPr>
            <a:r>
              <a:rPr lang="en-IN" dirty="0"/>
              <a:t>Model an SQLite database</a:t>
            </a:r>
          </a:p>
          <a:p>
            <a:pPr>
              <a:buFont typeface="Wingdings" panose="05000000000000000000" pitchFamily="2" charset="2"/>
              <a:buChar char="q"/>
            </a:pPr>
            <a:r>
              <a:rPr lang="en-IN" dirty="0"/>
              <a:t>API documentation</a:t>
            </a:r>
          </a:p>
          <a:p>
            <a:pPr>
              <a:buFont typeface="Wingdings" panose="05000000000000000000" pitchFamily="2" charset="2"/>
              <a:buChar char="q"/>
            </a:pPr>
            <a:r>
              <a:rPr lang="en-IN" dirty="0"/>
              <a:t>interact with the database </a:t>
            </a:r>
          </a:p>
          <a:p>
            <a:pPr marL="0" indent="0">
              <a:buNone/>
            </a:pPr>
            <a:endParaRPr lang="en-IN" dirty="0"/>
          </a:p>
        </p:txBody>
      </p:sp>
    </p:spTree>
    <p:extLst>
      <p:ext uri="{BB962C8B-B14F-4D97-AF65-F5344CB8AC3E}">
        <p14:creationId xmlns:p14="http://schemas.microsoft.com/office/powerpoint/2010/main" val="10624311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3A6E67-CBA5-473F-6777-358A151BB32A}"/>
              </a:ext>
            </a:extLst>
          </p:cNvPr>
          <p:cNvSpPr>
            <a:spLocks noGrp="1"/>
          </p:cNvSpPr>
          <p:nvPr>
            <p:ph type="title"/>
          </p:nvPr>
        </p:nvSpPr>
        <p:spPr/>
        <p:txBody>
          <a:bodyPr/>
          <a:lstStyle/>
          <a:p>
            <a:r>
              <a:rPr lang="en-IN" b="1" dirty="0">
                <a:effectLst>
                  <a:outerShdw blurRad="38100" dist="38100" dir="2700000" algn="tl">
                    <a:srgbClr val="000000">
                      <a:alpha val="43137"/>
                    </a:srgbClr>
                  </a:outerShdw>
                </a:effectLst>
              </a:rPr>
              <a:t>FLOW CHART</a:t>
            </a:r>
          </a:p>
        </p:txBody>
      </p:sp>
      <p:pic>
        <p:nvPicPr>
          <p:cNvPr id="6" name="Content Placeholder 5">
            <a:extLst>
              <a:ext uri="{FF2B5EF4-FFF2-40B4-BE49-F238E27FC236}">
                <a16:creationId xmlns:a16="http://schemas.microsoft.com/office/drawing/2014/main" id="{6B4679BE-6B0A-56CB-C91E-EA9E109C005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806501" y="2016125"/>
            <a:ext cx="7469613" cy="4177846"/>
          </a:xfrm>
        </p:spPr>
      </p:pic>
      <p:sp>
        <p:nvSpPr>
          <p:cNvPr id="4" name="AutoShape 2">
            <a:extLst>
              <a:ext uri="{FF2B5EF4-FFF2-40B4-BE49-F238E27FC236}">
                <a16:creationId xmlns:a16="http://schemas.microsoft.com/office/drawing/2014/main" id="{BA96C243-DE31-856D-717D-BC63A9345843}"/>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Tree>
    <p:extLst>
      <p:ext uri="{BB962C8B-B14F-4D97-AF65-F5344CB8AC3E}">
        <p14:creationId xmlns:p14="http://schemas.microsoft.com/office/powerpoint/2010/main" val="8541091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FDACC5-4860-D0AC-523B-11A10B4A8012}"/>
              </a:ext>
            </a:extLst>
          </p:cNvPr>
          <p:cNvSpPr>
            <a:spLocks noGrp="1"/>
          </p:cNvSpPr>
          <p:nvPr>
            <p:ph type="title"/>
          </p:nvPr>
        </p:nvSpPr>
        <p:spPr/>
        <p:txBody>
          <a:bodyPr/>
          <a:lstStyle/>
          <a:p>
            <a:r>
              <a:rPr lang="en-IN" dirty="0"/>
              <a:t>Project overview</a:t>
            </a:r>
          </a:p>
        </p:txBody>
      </p:sp>
      <p:sp>
        <p:nvSpPr>
          <p:cNvPr id="3" name="Content Placeholder 2">
            <a:extLst>
              <a:ext uri="{FF2B5EF4-FFF2-40B4-BE49-F238E27FC236}">
                <a16:creationId xmlns:a16="http://schemas.microsoft.com/office/drawing/2014/main" id="{30F73ACA-F5BE-5F67-5329-9364764D4671}"/>
              </a:ext>
            </a:extLst>
          </p:cNvPr>
          <p:cNvSpPr>
            <a:spLocks noGrp="1"/>
          </p:cNvSpPr>
          <p:nvPr>
            <p:ph sz="half" idx="1"/>
          </p:nvPr>
        </p:nvSpPr>
        <p:spPr/>
        <p:txBody>
          <a:bodyPr>
            <a:normAutofit fontScale="92500" lnSpcReduction="20000"/>
          </a:bodyPr>
          <a:lstStyle/>
          <a:p>
            <a:endParaRPr lang="en-IN" dirty="0"/>
          </a:p>
          <a:p>
            <a:endParaRPr lang="en-IN" dirty="0"/>
          </a:p>
        </p:txBody>
      </p:sp>
      <p:sp>
        <p:nvSpPr>
          <p:cNvPr id="7" name="Content Placeholder 6">
            <a:extLst>
              <a:ext uri="{FF2B5EF4-FFF2-40B4-BE49-F238E27FC236}">
                <a16:creationId xmlns:a16="http://schemas.microsoft.com/office/drawing/2014/main" id="{57F718E3-318D-9B34-CEE2-67C6EBD1D912}"/>
              </a:ext>
            </a:extLst>
          </p:cNvPr>
          <p:cNvSpPr>
            <a:spLocks noGrp="1"/>
          </p:cNvSpPr>
          <p:nvPr>
            <p:ph sz="half" idx="2"/>
          </p:nvPr>
        </p:nvSpPr>
        <p:spPr/>
        <p:txBody>
          <a:bodyPr>
            <a:normAutofit fontScale="92500" lnSpcReduction="20000"/>
          </a:bodyPr>
          <a:lstStyle/>
          <a:p>
            <a:r>
              <a:rPr lang="en-US" dirty="0"/>
              <a:t>(</a:t>
            </a:r>
            <a:r>
              <a:rPr lang="en-US" dirty="0" err="1"/>
              <a:t>venv</a:t>
            </a:r>
            <a:r>
              <a:rPr lang="en-US" dirty="0"/>
              <a:t>) $ python -m pip install </a:t>
            </a:r>
            <a:r>
              <a:rPr lang="en-US" dirty="0" err="1"/>
              <a:t>fastapi</a:t>
            </a:r>
            <a:r>
              <a:rPr lang="en-US" dirty="0"/>
              <a:t>==0.75.0 </a:t>
            </a:r>
            <a:r>
              <a:rPr lang="en-US" dirty="0" err="1"/>
              <a:t>uvicorn</a:t>
            </a:r>
            <a:r>
              <a:rPr lang="en-US" dirty="0"/>
              <a:t>==0.17.6</a:t>
            </a:r>
            <a:endParaRPr lang="en-IN" dirty="0"/>
          </a:p>
          <a:p>
            <a:r>
              <a:rPr lang="en-IN" dirty="0"/>
              <a:t>We use the </a:t>
            </a:r>
            <a:r>
              <a:rPr lang="en-IN" dirty="0" err="1"/>
              <a:t>FastAPI</a:t>
            </a:r>
            <a:r>
              <a:rPr lang="en-IN" dirty="0"/>
              <a:t> web framework to build the </a:t>
            </a:r>
            <a:r>
              <a:rPr lang="en-IN" dirty="0" err="1"/>
              <a:t>API,we</a:t>
            </a:r>
            <a:r>
              <a:rPr lang="en-IN" dirty="0"/>
              <a:t> need a web server. That’s what </a:t>
            </a:r>
            <a:r>
              <a:rPr lang="en-IN" dirty="0" err="1"/>
              <a:t>uvicorn</a:t>
            </a:r>
            <a:r>
              <a:rPr lang="en-IN" dirty="0"/>
              <a:t> is for. </a:t>
            </a:r>
            <a:r>
              <a:rPr lang="en-IN" dirty="0" err="1"/>
              <a:t>Uvicorn</a:t>
            </a:r>
            <a:r>
              <a:rPr lang="en-IN" dirty="0"/>
              <a:t> is a web server implementation for python that provides an Asynchronous Server Gateway Interface(ASGI). Web Server </a:t>
            </a:r>
            <a:r>
              <a:rPr lang="en-IN" dirty="0" err="1"/>
              <a:t>Gatway</a:t>
            </a:r>
            <a:r>
              <a:rPr lang="en-IN" dirty="0"/>
              <a:t> interfaces(WSGI) specify how your web server communication with your web application.</a:t>
            </a:r>
          </a:p>
        </p:txBody>
      </p:sp>
      <p:pic>
        <p:nvPicPr>
          <p:cNvPr id="6" name="Picture 5">
            <a:extLst>
              <a:ext uri="{FF2B5EF4-FFF2-40B4-BE49-F238E27FC236}">
                <a16:creationId xmlns:a16="http://schemas.microsoft.com/office/drawing/2014/main" id="{049D8FDD-5573-623C-DE9B-E2CD48A9D1B2}"/>
              </a:ext>
            </a:extLst>
          </p:cNvPr>
          <p:cNvPicPr>
            <a:picLocks noChangeAspect="1"/>
          </p:cNvPicPr>
          <p:nvPr/>
        </p:nvPicPr>
        <p:blipFill>
          <a:blip r:embed="rId2"/>
          <a:srcRect/>
          <a:stretch>
            <a:fillRect/>
          </a:stretch>
        </p:blipFill>
        <p:spPr bwMode="auto">
          <a:xfrm>
            <a:off x="2000250" y="2128202"/>
            <a:ext cx="2476500" cy="3439795"/>
          </a:xfrm>
          <a:prstGeom prst="rect">
            <a:avLst/>
          </a:prstGeom>
          <a:noFill/>
          <a:ln w="9525">
            <a:noFill/>
            <a:miter lim="800000"/>
            <a:headEnd/>
            <a:tailEnd/>
          </a:ln>
        </p:spPr>
      </p:pic>
    </p:spTree>
    <p:extLst>
      <p:ext uri="{BB962C8B-B14F-4D97-AF65-F5344CB8AC3E}">
        <p14:creationId xmlns:p14="http://schemas.microsoft.com/office/powerpoint/2010/main" val="3767421076"/>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C7E240C-5258-A943-4A8B-A4E2D673D871}"/>
              </a:ext>
            </a:extLst>
          </p:cNvPr>
          <p:cNvSpPr>
            <a:spLocks noGrp="1"/>
          </p:cNvSpPr>
          <p:nvPr>
            <p:ph type="title"/>
          </p:nvPr>
        </p:nvSpPr>
        <p:spPr/>
        <p:txBody>
          <a:bodyPr>
            <a:normAutofit/>
          </a:bodyPr>
          <a:lstStyle/>
          <a:p>
            <a:r>
              <a:rPr lang="en-IN" sz="3200" cap="none" dirty="0"/>
              <a:t>(</a:t>
            </a:r>
            <a:r>
              <a:rPr lang="en-IN" sz="3200" cap="none" dirty="0" err="1"/>
              <a:t>venv</a:t>
            </a:r>
            <a:r>
              <a:rPr lang="en-IN" sz="3200" cap="none" dirty="0"/>
              <a:t>)$ python-m pip install python-</a:t>
            </a:r>
            <a:r>
              <a:rPr lang="en-IN" sz="3200" cap="none" dirty="0" err="1"/>
              <a:t>dotenv</a:t>
            </a:r>
            <a:r>
              <a:rPr lang="en-IN" sz="3200" cap="none" dirty="0"/>
              <a:t>==1.4.32 </a:t>
            </a:r>
            <a:br>
              <a:rPr lang="en-US" sz="3200" u="sng" cap="none" dirty="0">
                <a:solidFill>
                  <a:srgbClr val="619CCD"/>
                </a:solidFill>
                <a:effectLst/>
                <a:latin typeface="Segoe UI" panose="020B0502040204020203" pitchFamily="34" charset="0"/>
                <a:ea typeface="Calibri" panose="020F0502020204030204" pitchFamily="34" charset="0"/>
                <a:cs typeface="Mangal" panose="02040503050203030202" pitchFamily="18" charset="0"/>
              </a:rPr>
            </a:br>
            <a:endParaRPr lang="en-IN" cap="none" dirty="0"/>
          </a:p>
        </p:txBody>
      </p:sp>
      <p:sp>
        <p:nvSpPr>
          <p:cNvPr id="6" name="Content Placeholder 5">
            <a:extLst>
              <a:ext uri="{FF2B5EF4-FFF2-40B4-BE49-F238E27FC236}">
                <a16:creationId xmlns:a16="http://schemas.microsoft.com/office/drawing/2014/main" id="{D8A58B28-5CBF-FBFE-978A-D7F18614616A}"/>
              </a:ext>
            </a:extLst>
          </p:cNvPr>
          <p:cNvSpPr>
            <a:spLocks noGrp="1"/>
          </p:cNvSpPr>
          <p:nvPr>
            <p:ph idx="1"/>
          </p:nvPr>
        </p:nvSpPr>
        <p:spPr/>
        <p:txBody>
          <a:bodyPr/>
          <a:lstStyle/>
          <a:p>
            <a:pPr marL="0" indent="0">
              <a:buNone/>
            </a:pPr>
            <a:r>
              <a:rPr lang="en-US" sz="2000" u="sng" dirty="0" err="1">
                <a:solidFill>
                  <a:srgbClr val="619CCD"/>
                </a:solidFill>
                <a:effectLst/>
                <a:latin typeface="Segoe UI" panose="020B0502040204020203" pitchFamily="34" charset="0"/>
                <a:ea typeface="Calibri" panose="020F0502020204030204" pitchFamily="34" charset="0"/>
                <a:cs typeface="Mangal" panose="02040503050203030202" pitchFamily="18" charset="0"/>
                <a:hlinkClick r:id="rId2"/>
              </a:rPr>
              <a:t>SQLAlchemy</a:t>
            </a:r>
            <a:r>
              <a:rPr lang="en-US" sz="2000" dirty="0">
                <a:solidFill>
                  <a:srgbClr val="222222"/>
                </a:solidFill>
                <a:effectLst/>
                <a:latin typeface="Segoe UI" panose="020B0502040204020203" pitchFamily="34" charset="0"/>
                <a:ea typeface="Calibri" panose="020F0502020204030204" pitchFamily="34" charset="0"/>
                <a:cs typeface="Mangal" panose="02040503050203030202" pitchFamily="18" charset="0"/>
              </a:rPr>
              <a:t> is a Python SQL tool kit that helps you communicate with your database. Instead of writing raw SQL statements.</a:t>
            </a:r>
            <a:endParaRPr lang="en-IN" sz="2000" dirty="0">
              <a:effectLst/>
              <a:latin typeface="Calibri" panose="020F0502020204030204" pitchFamily="34" charset="0"/>
              <a:ea typeface="Calibri" panose="020F0502020204030204" pitchFamily="34" charset="0"/>
              <a:cs typeface="Mangal" panose="02040503050203030202" pitchFamily="18" charset="0"/>
            </a:endParaRPr>
          </a:p>
          <a:p>
            <a:endParaRPr lang="en-IN" dirty="0"/>
          </a:p>
        </p:txBody>
      </p:sp>
    </p:spTree>
    <p:extLst>
      <p:ext uri="{BB962C8B-B14F-4D97-AF65-F5344CB8AC3E}">
        <p14:creationId xmlns:p14="http://schemas.microsoft.com/office/powerpoint/2010/main" val="34179003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C25C3BF7-7A21-C609-63F7-0E97C1CC406B}"/>
              </a:ext>
            </a:extLst>
          </p:cNvPr>
          <p:cNvSpPr>
            <a:spLocks noGrp="1"/>
          </p:cNvSpPr>
          <p:nvPr>
            <p:ph idx="4294967295"/>
          </p:nvPr>
        </p:nvSpPr>
        <p:spPr>
          <a:xfrm>
            <a:off x="0" y="371475"/>
            <a:ext cx="12192001" cy="5094288"/>
          </a:xfrm>
        </p:spPr>
        <p:txBody>
          <a:bodyPr/>
          <a:lstStyle/>
          <a:p>
            <a:pPr marL="0" indent="0">
              <a:buNone/>
            </a:pPr>
            <a:r>
              <a:rPr lang="en-IN" dirty="0"/>
              <a:t>(</a:t>
            </a:r>
            <a:r>
              <a:rPr lang="en-IN" dirty="0" err="1"/>
              <a:t>venv</a:t>
            </a:r>
            <a:r>
              <a:rPr lang="en-IN" dirty="0"/>
              <a:t>) $ python –m pip install python-</a:t>
            </a:r>
            <a:r>
              <a:rPr lang="en-IN" dirty="0" err="1"/>
              <a:t>dotenv</a:t>
            </a:r>
            <a:r>
              <a:rPr lang="en-IN" dirty="0"/>
              <a:t>==0.19.2</a:t>
            </a:r>
          </a:p>
          <a:p>
            <a:pPr marL="0" indent="0">
              <a:buNone/>
            </a:pPr>
            <a:r>
              <a:rPr lang="en-IN" dirty="0"/>
              <a:t>The python-</a:t>
            </a:r>
            <a:r>
              <a:rPr lang="en-IN" dirty="0" err="1"/>
              <a:t>dotenv</a:t>
            </a:r>
            <a:r>
              <a:rPr lang="en-IN" dirty="0"/>
              <a:t> package helps you read key-value pairs from an external file and set them as environment variables.</a:t>
            </a:r>
          </a:p>
        </p:txBody>
      </p:sp>
      <p:pic>
        <p:nvPicPr>
          <p:cNvPr id="13" name="Picture 12">
            <a:extLst>
              <a:ext uri="{FF2B5EF4-FFF2-40B4-BE49-F238E27FC236}">
                <a16:creationId xmlns:a16="http://schemas.microsoft.com/office/drawing/2014/main" id="{6B05E78B-FA09-852B-8229-D3711D00F1E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66632" y="2225987"/>
            <a:ext cx="8681357" cy="2643503"/>
          </a:xfrm>
          <a:prstGeom prst="rect">
            <a:avLst/>
          </a:prstGeom>
        </p:spPr>
      </p:pic>
    </p:spTree>
    <p:extLst>
      <p:ext uri="{BB962C8B-B14F-4D97-AF65-F5344CB8AC3E}">
        <p14:creationId xmlns:p14="http://schemas.microsoft.com/office/powerpoint/2010/main" val="1390256180"/>
      </p:ext>
    </p:extLst>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docProps/app.xml><?xml version="1.0" encoding="utf-8"?>
<Properties xmlns="http://schemas.openxmlformats.org/officeDocument/2006/extended-properties" xmlns:vt="http://schemas.openxmlformats.org/officeDocument/2006/docPropsVTypes">
  <Template>Gallery</Template>
  <TotalTime>824</TotalTime>
  <Words>874</Words>
  <Application>Microsoft Office PowerPoint</Application>
  <PresentationFormat>Widescreen</PresentationFormat>
  <Paragraphs>64</Paragraphs>
  <Slides>22</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22</vt:i4>
      </vt:variant>
    </vt:vector>
  </HeadingPairs>
  <TitlesOfParts>
    <vt:vector size="30" baseType="lpstr">
      <vt:lpstr>Arial</vt:lpstr>
      <vt:lpstr>Calibri</vt:lpstr>
      <vt:lpstr>Consolas</vt:lpstr>
      <vt:lpstr>Gill Sans MT</vt:lpstr>
      <vt:lpstr>Segoe UI</vt:lpstr>
      <vt:lpstr>Times New Roman</vt:lpstr>
      <vt:lpstr>Wingdings</vt:lpstr>
      <vt:lpstr>Gallery</vt:lpstr>
      <vt:lpstr>University institute of technology, Rgpv, Bhopal</vt:lpstr>
      <vt:lpstr>Content </vt:lpstr>
      <vt:lpstr>Introduction </vt:lpstr>
      <vt:lpstr>Objective </vt:lpstr>
      <vt:lpstr>Tool  and technologies</vt:lpstr>
      <vt:lpstr>FLOW CHART</vt:lpstr>
      <vt:lpstr>Project overview</vt:lpstr>
      <vt:lpstr>(venv)$ python-m pip install python-dotenv==1.4.32  </vt:lpstr>
      <vt:lpstr>PowerPoint Presentation</vt:lpstr>
      <vt:lpstr>(venv) $ python -m pip install validators==0.18.2 </vt:lpstr>
      <vt:lpstr>Working of url shortner</vt:lpstr>
      <vt:lpstr>  One great thing about fastapi is that the framework automatically creates documentation of your api endpoints for us. </vt:lpstr>
      <vt:lpstr>PowerPoint Presentation</vt:lpstr>
      <vt:lpstr>PowerPoint Presentation</vt:lpstr>
      <vt:lpstr>PowerPoint Presentation</vt:lpstr>
      <vt:lpstr>FORWARD TO THE URL</vt:lpstr>
      <vt:lpstr>result</vt:lpstr>
      <vt:lpstr>PowerPoint Presentation</vt:lpstr>
      <vt:lpstr>SOME EXAMPLE:</vt:lpstr>
      <vt:lpstr>PowerPoint Presentation</vt:lpstr>
      <vt:lpstr>FUTURE SCOPE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UNIVERSITY INSTITUTE OF TECHNOLOGY, RAJIV GANDHI PROUDYOGIKI VISHWAVIDYALYA  BHOPAL      A MINOR PROJECT REPORT ON SUBMITTED BY  SHUBHANJALI GUPTA(010CA211057) SARIKA SARATHE(010CA211052) AISHWARYA SHAKYA(010CA21105)  MCA 3rd SEMESTER  SUBMITTED TO  Department of Computer Applications   University Institute of Technology,RGPV,Bhopal(MP)  in partial fulfilment for the award of the degree of   Master of Computer Application UNIVERSITY INSTITUTE OF TECHNOLOGY, RAJIV GANDHI PROUDYOGIKI VISHWAVIDYALAYA BHOPAL  Session:2022-23</dc:title>
  <dc:creator>shubhanjali.gupta22@outlook.com</dc:creator>
  <cp:lastModifiedBy>shubhanjali.gupta22@outlook.com</cp:lastModifiedBy>
  <cp:revision>58</cp:revision>
  <dcterms:created xsi:type="dcterms:W3CDTF">2022-12-02T13:52:21Z</dcterms:created>
  <dcterms:modified xsi:type="dcterms:W3CDTF">2022-12-14T07:07:07Z</dcterms:modified>
</cp:coreProperties>
</file>